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56"/>
  </p:notesMasterIdLst>
  <p:handoutMasterIdLst>
    <p:handoutMasterId r:id="rId57"/>
  </p:handoutMasterIdLst>
  <p:sldIdLst>
    <p:sldId id="302" r:id="rId2"/>
    <p:sldId id="1204" r:id="rId3"/>
    <p:sldId id="1340" r:id="rId4"/>
    <p:sldId id="1339" r:id="rId5"/>
    <p:sldId id="1203" r:id="rId6"/>
    <p:sldId id="1013" r:id="rId7"/>
    <p:sldId id="1011" r:id="rId8"/>
    <p:sldId id="1335" r:id="rId9"/>
    <p:sldId id="1334" r:id="rId10"/>
    <p:sldId id="1020" r:id="rId11"/>
    <p:sldId id="1019" r:id="rId12"/>
    <p:sldId id="1198" r:id="rId13"/>
    <p:sldId id="1021" r:id="rId14"/>
    <p:sldId id="1307" r:id="rId15"/>
    <p:sldId id="1308" r:id="rId16"/>
    <p:sldId id="1024" r:id="rId17"/>
    <p:sldId id="1233" r:id="rId18"/>
    <p:sldId id="1232" r:id="rId19"/>
    <p:sldId id="1234" r:id="rId20"/>
    <p:sldId id="1236" r:id="rId21"/>
    <p:sldId id="1235" r:id="rId22"/>
    <p:sldId id="1237" r:id="rId23"/>
    <p:sldId id="1325" r:id="rId24"/>
    <p:sldId id="1324" r:id="rId25"/>
    <p:sldId id="1293" r:id="rId26"/>
    <p:sldId id="1294" r:id="rId27"/>
    <p:sldId id="1250" r:id="rId28"/>
    <p:sldId id="1295" r:id="rId29"/>
    <p:sldId id="1296" r:id="rId30"/>
    <p:sldId id="1315" r:id="rId31"/>
    <p:sldId id="1316" r:id="rId32"/>
    <p:sldId id="1317" r:id="rId33"/>
    <p:sldId id="1318" r:id="rId34"/>
    <p:sldId id="1319" r:id="rId35"/>
    <p:sldId id="1320" r:id="rId36"/>
    <p:sldId id="1321" r:id="rId37"/>
    <p:sldId id="1322" r:id="rId38"/>
    <p:sldId id="1257" r:id="rId39"/>
    <p:sldId id="1258" r:id="rId40"/>
    <p:sldId id="1259" r:id="rId41"/>
    <p:sldId id="1336" r:id="rId42"/>
    <p:sldId id="1337" r:id="rId43"/>
    <p:sldId id="1298" r:id="rId44"/>
    <p:sldId id="1270" r:id="rId45"/>
    <p:sldId id="1332" r:id="rId46"/>
    <p:sldId id="1299" r:id="rId47"/>
    <p:sldId id="1279" r:id="rId48"/>
    <p:sldId id="1300" r:id="rId49"/>
    <p:sldId id="1281" r:id="rId50"/>
    <p:sldId id="1301" r:id="rId51"/>
    <p:sldId id="1283" r:id="rId52"/>
    <p:sldId id="1284" r:id="rId53"/>
    <p:sldId id="1288" r:id="rId54"/>
    <p:sldId id="1289" r:id="rId55"/>
  </p:sldIdLst>
  <p:sldSz cx="9144000" cy="6858000" type="screen4x3"/>
  <p:notesSz cx="7053263" cy="93091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85" d="100"/>
          <a:sy n="85" d="100"/>
        </p:scale>
        <p:origin x="-26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b="1">
                <a:ea typeface="+mn-ea"/>
              </a:defRPr>
            </a:lvl1pPr>
          </a:lstStyle>
          <a:p>
            <a:pPr>
              <a:defRPr/>
            </a:pPr>
            <a:endParaRPr lang="en-US"/>
          </a:p>
        </p:txBody>
      </p:sp>
      <p:sp>
        <p:nvSpPr>
          <p:cNvPr id="26627" name="Rectangle 3"/>
          <p:cNvSpPr>
            <a:spLocks noGrp="1" noChangeArrowheads="1"/>
          </p:cNvSpPr>
          <p:nvPr>
            <p:ph type="dt" sz="quarter" idx="1"/>
          </p:nvPr>
        </p:nvSpPr>
        <p:spPr bwMode="auto">
          <a:xfrm>
            <a:off x="3996849" y="0"/>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b="1">
                <a:ea typeface="+mn-ea"/>
              </a:defRPr>
            </a:lvl1pPr>
          </a:lstStyle>
          <a:p>
            <a:pPr>
              <a:defRPr/>
            </a:pPr>
            <a:endParaRPr lang="en-US"/>
          </a:p>
        </p:txBody>
      </p:sp>
      <p:sp>
        <p:nvSpPr>
          <p:cNvPr id="26628" name="Rectangle 4"/>
          <p:cNvSpPr>
            <a:spLocks noGrp="1" noChangeArrowheads="1"/>
          </p:cNvSpPr>
          <p:nvPr>
            <p:ph type="ftr" sz="quarter" idx="2"/>
          </p:nvPr>
        </p:nvSpPr>
        <p:spPr bwMode="auto">
          <a:xfrm>
            <a:off x="0" y="8843645"/>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b="1">
                <a:ea typeface="+mn-ea"/>
              </a:defRPr>
            </a:lvl1pPr>
          </a:lstStyle>
          <a:p>
            <a:pPr>
              <a:defRPr/>
            </a:pPr>
            <a:endParaRPr lang="en-US"/>
          </a:p>
        </p:txBody>
      </p:sp>
      <p:sp>
        <p:nvSpPr>
          <p:cNvPr id="26629" name="Rectangle 5"/>
          <p:cNvSpPr>
            <a:spLocks noGrp="1" noChangeArrowheads="1"/>
          </p:cNvSpPr>
          <p:nvPr>
            <p:ph type="sldNum" sz="quarter" idx="3"/>
          </p:nvPr>
        </p:nvSpPr>
        <p:spPr bwMode="auto">
          <a:xfrm>
            <a:off x="3996849" y="8843645"/>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b="1"/>
            </a:lvl1pPr>
          </a:lstStyle>
          <a:p>
            <a:fld id="{CD479984-D1AC-47FD-AFF2-D610E468817C}" type="slidenum">
              <a:rPr lang="en-US"/>
              <a:pPr/>
              <a:t>‹#›</a:t>
            </a:fld>
            <a:endParaRPr lang="en-US"/>
          </a:p>
        </p:txBody>
      </p:sp>
    </p:spTree>
    <p:extLst>
      <p:ext uri="{BB962C8B-B14F-4D97-AF65-F5344CB8AC3E}">
        <p14:creationId xmlns:p14="http://schemas.microsoft.com/office/powerpoint/2010/main" val="439185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bwMode="auto">
          <a:xfrm>
            <a:off x="0" y="0"/>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defRPr sz="1200">
                <a:ea typeface="+mn-ea"/>
              </a:defRPr>
            </a:lvl1pPr>
          </a:lstStyle>
          <a:p>
            <a:pPr>
              <a:defRPr/>
            </a:pPr>
            <a:endParaRPr lang="en-US"/>
          </a:p>
        </p:txBody>
      </p:sp>
      <p:sp>
        <p:nvSpPr>
          <p:cNvPr id="249859" name="Rectangle 3"/>
          <p:cNvSpPr>
            <a:spLocks noGrp="1" noChangeArrowheads="1"/>
          </p:cNvSpPr>
          <p:nvPr>
            <p:ph type="dt" idx="1"/>
          </p:nvPr>
        </p:nvSpPr>
        <p:spPr bwMode="auto">
          <a:xfrm>
            <a:off x="3995217" y="0"/>
            <a:ext cx="3056414" cy="46545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lvl1pPr algn="r">
              <a:defRPr sz="1200">
                <a:ea typeface="+mn-ea"/>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200150"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61" name="Rectangle 5"/>
          <p:cNvSpPr>
            <a:spLocks noGrp="1" noChangeArrowheads="1"/>
          </p:cNvSpPr>
          <p:nvPr>
            <p:ph type="body" sz="quarter" idx="3"/>
          </p:nvPr>
        </p:nvSpPr>
        <p:spPr bwMode="auto">
          <a:xfrm>
            <a:off x="705327" y="4421823"/>
            <a:ext cx="5642610" cy="4189095"/>
          </a:xfrm>
          <a:prstGeom prst="rect">
            <a:avLst/>
          </a:prstGeom>
          <a:noFill/>
          <a:ln w="9525">
            <a:noFill/>
            <a:miter lim="800000"/>
            <a:headEnd/>
            <a:tailEnd/>
          </a:ln>
          <a:effectLst/>
        </p:spPr>
        <p:txBody>
          <a:bodyPr vert="horz" wrap="square" lIns="93497" tIns="46749" rIns="93497" bIns="4674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9862" name="Rectangle 6"/>
          <p:cNvSpPr>
            <a:spLocks noGrp="1" noChangeArrowheads="1"/>
          </p:cNvSpPr>
          <p:nvPr>
            <p:ph type="ftr" sz="quarter" idx="4"/>
          </p:nvPr>
        </p:nvSpPr>
        <p:spPr bwMode="auto">
          <a:xfrm>
            <a:off x="0" y="8842029"/>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defRPr sz="1200">
                <a:ea typeface="+mn-ea"/>
              </a:defRPr>
            </a:lvl1pPr>
          </a:lstStyle>
          <a:p>
            <a:pPr>
              <a:defRPr/>
            </a:pPr>
            <a:endParaRPr lang="en-US"/>
          </a:p>
        </p:txBody>
      </p:sp>
      <p:sp>
        <p:nvSpPr>
          <p:cNvPr id="249863" name="Rectangle 7"/>
          <p:cNvSpPr>
            <a:spLocks noGrp="1" noChangeArrowheads="1"/>
          </p:cNvSpPr>
          <p:nvPr>
            <p:ph type="sldNum" sz="quarter" idx="5"/>
          </p:nvPr>
        </p:nvSpPr>
        <p:spPr bwMode="auto">
          <a:xfrm>
            <a:off x="3995217" y="8842029"/>
            <a:ext cx="3056414" cy="465455"/>
          </a:xfrm>
          <a:prstGeom prst="rect">
            <a:avLst/>
          </a:prstGeom>
          <a:noFill/>
          <a:ln w="9525">
            <a:noFill/>
            <a:miter lim="800000"/>
            <a:headEnd/>
            <a:tailEnd/>
          </a:ln>
          <a:effectLst/>
        </p:spPr>
        <p:txBody>
          <a:bodyPr vert="horz" wrap="square" lIns="93497" tIns="46749" rIns="93497" bIns="46749" numCol="1" anchor="b" anchorCtr="0" compatLnSpc="1">
            <a:prstTxWarp prst="textNoShape">
              <a:avLst/>
            </a:prstTxWarp>
          </a:bodyPr>
          <a:lstStyle>
            <a:lvl1pPr algn="r">
              <a:defRPr sz="1200"/>
            </a:lvl1pPr>
          </a:lstStyle>
          <a:p>
            <a:fld id="{2DB22EB9-698D-44FB-AF60-1367F698B925}" type="slidenum">
              <a:rPr lang="en-US"/>
              <a:pPr/>
              <a:t>‹#›</a:t>
            </a:fld>
            <a:endParaRPr lang="en-US"/>
          </a:p>
        </p:txBody>
      </p:sp>
    </p:spTree>
    <p:extLst>
      <p:ext uri="{BB962C8B-B14F-4D97-AF65-F5344CB8AC3E}">
        <p14:creationId xmlns:p14="http://schemas.microsoft.com/office/powerpoint/2010/main" val="20940755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905F0E0-1116-4639-BD8A-8F1B9522472C}" type="slidenum">
              <a:rPr lang="en-US" sz="1200"/>
              <a:pPr eaLnBrk="1" hangingPunct="1"/>
              <a:t>1</a:t>
            </a:fld>
            <a:endParaRPr lang="en-US" sz="120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14</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15</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16</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18</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19</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22</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23</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24</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25</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26</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2</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2E46DF39-0C5E-4EC3-A8BF-147B75F4DE45}" type="slidenum">
              <a:rPr lang="en-US" sz="1200"/>
              <a:pPr eaLnBrk="1" hangingPunct="1"/>
              <a:t>27</a:t>
            </a:fld>
            <a:endParaRPr lang="en-US" sz="12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28</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29</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30</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31</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32</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33</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34</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35</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36</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3</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DFACB840-D5EF-4C7C-9D6A-E391DC853F77}" type="slidenum">
              <a:rPr lang="en-US" sz="1200">
                <a:latin typeface="Times New Roman" pitchFamily="18" charset="0"/>
              </a:rPr>
              <a:pPr eaLnBrk="1" hangingPunct="1"/>
              <a:t>37</a:t>
            </a:fld>
            <a:endParaRPr lang="en-US" sz="120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38</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39</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40</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41</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42</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43</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45</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878" indent="-285722" eaLnBrk="0" hangingPunct="0">
              <a:defRPr sz="2400">
                <a:solidFill>
                  <a:schemeClr val="tx1"/>
                </a:solidFill>
                <a:latin typeface="Arial" charset="0"/>
              </a:defRPr>
            </a:lvl2pPr>
            <a:lvl3pPr marL="1142889" indent="-228578" eaLnBrk="0" hangingPunct="0">
              <a:defRPr sz="2400">
                <a:solidFill>
                  <a:schemeClr val="tx1"/>
                </a:solidFill>
                <a:latin typeface="Arial" charset="0"/>
              </a:defRPr>
            </a:lvl3pPr>
            <a:lvl4pPr marL="1600045" indent="-228578" eaLnBrk="0" hangingPunct="0">
              <a:defRPr sz="2400">
                <a:solidFill>
                  <a:schemeClr val="tx1"/>
                </a:solidFill>
                <a:latin typeface="Arial" charset="0"/>
              </a:defRPr>
            </a:lvl4pPr>
            <a:lvl5pPr marL="2057199" indent="-228578" eaLnBrk="0" hangingPunct="0">
              <a:defRPr sz="2400">
                <a:solidFill>
                  <a:schemeClr val="tx1"/>
                </a:solidFill>
                <a:latin typeface="Arial" charset="0"/>
              </a:defRPr>
            </a:lvl5pPr>
            <a:lvl6pPr marL="2514355" indent="-228578" eaLnBrk="0" fontAlgn="base" hangingPunct="0">
              <a:spcBef>
                <a:spcPct val="0"/>
              </a:spcBef>
              <a:spcAft>
                <a:spcPct val="0"/>
              </a:spcAft>
              <a:defRPr sz="2400">
                <a:solidFill>
                  <a:schemeClr val="tx1"/>
                </a:solidFill>
                <a:latin typeface="Arial" charset="0"/>
              </a:defRPr>
            </a:lvl6pPr>
            <a:lvl7pPr marL="2971511" indent="-228578" eaLnBrk="0" fontAlgn="base" hangingPunct="0">
              <a:spcBef>
                <a:spcPct val="0"/>
              </a:spcBef>
              <a:spcAft>
                <a:spcPct val="0"/>
              </a:spcAft>
              <a:defRPr sz="2400">
                <a:solidFill>
                  <a:schemeClr val="tx1"/>
                </a:solidFill>
                <a:latin typeface="Arial" charset="0"/>
              </a:defRPr>
            </a:lvl7pPr>
            <a:lvl8pPr marL="3428666" indent="-228578" eaLnBrk="0" fontAlgn="base" hangingPunct="0">
              <a:spcBef>
                <a:spcPct val="0"/>
              </a:spcBef>
              <a:spcAft>
                <a:spcPct val="0"/>
              </a:spcAft>
              <a:defRPr sz="2400">
                <a:solidFill>
                  <a:schemeClr val="tx1"/>
                </a:solidFill>
                <a:latin typeface="Arial" charset="0"/>
              </a:defRPr>
            </a:lvl8pPr>
            <a:lvl9pPr marL="3885822" indent="-228578" eaLnBrk="0" fontAlgn="base" hangingPunct="0">
              <a:spcBef>
                <a:spcPct val="0"/>
              </a:spcBef>
              <a:spcAft>
                <a:spcPct val="0"/>
              </a:spcAft>
              <a:defRPr sz="2400">
                <a:solidFill>
                  <a:schemeClr val="tx1"/>
                </a:solidFill>
                <a:latin typeface="Arial" charset="0"/>
              </a:defRPr>
            </a:lvl9pPr>
          </a:lstStyle>
          <a:p>
            <a:pPr eaLnBrk="1" hangingPunct="1"/>
            <a:fld id="{27A272DF-CE30-4BEF-A083-9E36F83E37EE}" type="slidenum">
              <a:rPr lang="en-US" sz="1200">
                <a:solidFill>
                  <a:srgbClr val="000000"/>
                </a:solidFill>
                <a:latin typeface="Times New Roman" pitchFamily="18" charset="0"/>
              </a:rPr>
              <a:pPr eaLnBrk="1" hangingPunct="1"/>
              <a:t>47</a:t>
            </a:fld>
            <a:endParaRPr lang="en-US" sz="1200">
              <a:solidFill>
                <a:srgbClr val="000000"/>
              </a:solidFill>
              <a:latin typeface="Times New Roman" pitchFamily="18"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48</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4</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49</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50</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51</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6492F2A3-6FF3-462C-9810-3EB7000F8917}" type="slidenum">
              <a:rPr lang="en-US" sz="1200"/>
              <a:pPr eaLnBrk="1" hangingPunct="1"/>
              <a:t>52</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53E38863-0587-4903-B960-150F4BF47D60}" type="slidenum">
              <a:rPr lang="en-US" sz="1200" smtClean="0"/>
              <a:pPr eaLnBrk="1" hangingPunct="1"/>
              <a:t>53</a:t>
            </a:fld>
            <a:endParaRPr lang="en-US" sz="120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0A65FF6-4DE8-4C45-A7F2-F527020786B3}" type="slidenum">
              <a:rPr lang="en-US" sz="1200"/>
              <a:pPr eaLnBrk="1" hangingPunct="1"/>
              <a:t>54</a:t>
            </a:fld>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8</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10</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11</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12</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128"/>
              </a:defRPr>
            </a:lvl1pPr>
            <a:lvl2pPr marL="38785189" indent="-38317702" eaLnBrk="0" hangingPunct="0">
              <a:defRPr sz="2500">
                <a:solidFill>
                  <a:schemeClr val="tx1"/>
                </a:solidFill>
                <a:latin typeface="Times New Roman" charset="0"/>
                <a:ea typeface="ＭＳ Ｐゴシック" charset="-128"/>
              </a:defRPr>
            </a:lvl2pPr>
            <a:lvl3pPr eaLnBrk="0" hangingPunct="0">
              <a:defRPr sz="2500">
                <a:solidFill>
                  <a:schemeClr val="tx1"/>
                </a:solidFill>
                <a:latin typeface="Times New Roman" charset="0"/>
                <a:ea typeface="ＭＳ Ｐゴシック" charset="-128"/>
              </a:defRPr>
            </a:lvl3pPr>
            <a:lvl4pPr eaLnBrk="0" hangingPunct="0">
              <a:defRPr sz="2500">
                <a:solidFill>
                  <a:schemeClr val="tx1"/>
                </a:solidFill>
                <a:latin typeface="Times New Roman" charset="0"/>
                <a:ea typeface="ＭＳ Ｐゴシック" charset="-128"/>
              </a:defRPr>
            </a:lvl4pPr>
            <a:lvl5pPr eaLnBrk="0" hangingPunct="0">
              <a:defRPr sz="2500">
                <a:solidFill>
                  <a:schemeClr val="tx1"/>
                </a:solidFill>
                <a:latin typeface="Times New Roman" charset="0"/>
                <a:ea typeface="ＭＳ Ｐゴシック" charset="-128"/>
              </a:defRPr>
            </a:lvl5pPr>
            <a:lvl6pPr marL="467487" eaLnBrk="0" fontAlgn="base" hangingPunct="0">
              <a:spcBef>
                <a:spcPct val="0"/>
              </a:spcBef>
              <a:spcAft>
                <a:spcPct val="0"/>
              </a:spcAft>
              <a:defRPr sz="2500">
                <a:solidFill>
                  <a:schemeClr val="tx1"/>
                </a:solidFill>
                <a:latin typeface="Times New Roman" charset="0"/>
                <a:ea typeface="ＭＳ Ｐゴシック" charset="-128"/>
              </a:defRPr>
            </a:lvl6pPr>
            <a:lvl7pPr marL="934974" eaLnBrk="0" fontAlgn="base" hangingPunct="0">
              <a:spcBef>
                <a:spcPct val="0"/>
              </a:spcBef>
              <a:spcAft>
                <a:spcPct val="0"/>
              </a:spcAft>
              <a:defRPr sz="2500">
                <a:solidFill>
                  <a:schemeClr val="tx1"/>
                </a:solidFill>
                <a:latin typeface="Times New Roman" charset="0"/>
                <a:ea typeface="ＭＳ Ｐゴシック" charset="-128"/>
              </a:defRPr>
            </a:lvl7pPr>
            <a:lvl8pPr marL="1402461" eaLnBrk="0" fontAlgn="base" hangingPunct="0">
              <a:spcBef>
                <a:spcPct val="0"/>
              </a:spcBef>
              <a:spcAft>
                <a:spcPct val="0"/>
              </a:spcAft>
              <a:defRPr sz="2500">
                <a:solidFill>
                  <a:schemeClr val="tx1"/>
                </a:solidFill>
                <a:latin typeface="Times New Roman" charset="0"/>
                <a:ea typeface="ＭＳ Ｐゴシック" charset="-128"/>
              </a:defRPr>
            </a:lvl8pPr>
            <a:lvl9pPr marL="1869948" eaLnBrk="0" fontAlgn="base" hangingPunct="0">
              <a:spcBef>
                <a:spcPct val="0"/>
              </a:spcBef>
              <a:spcAft>
                <a:spcPct val="0"/>
              </a:spcAft>
              <a:defRPr sz="2500">
                <a:solidFill>
                  <a:schemeClr val="tx1"/>
                </a:solidFill>
                <a:latin typeface="Times New Roman" charset="0"/>
                <a:ea typeface="ＭＳ Ｐゴシック" charset="-128"/>
              </a:defRPr>
            </a:lvl9pPr>
          </a:lstStyle>
          <a:p>
            <a:pPr eaLnBrk="1" hangingPunct="1"/>
            <a:fld id="{FF7E18E5-2885-46B7-A1F7-2325F121E6ED}" type="slidenum">
              <a:rPr lang="en-US" sz="1200"/>
              <a:pPr eaLnBrk="1" hangingPunct="1"/>
              <a:t>13</a:t>
            </a:fld>
            <a:endParaRPr lang="en-US" sz="120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grpSp>
      </p:grpSp>
      <p:sp>
        <p:nvSpPr>
          <p:cNvPr id="2870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2870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2F4383EC-7A57-4588-A77F-02D64AF20146}" type="slidenum">
              <a:rPr lang="en-US"/>
              <a:pPr/>
              <a:t>‹#›</a:t>
            </a:fld>
            <a:endParaRPr lang="en-US"/>
          </a:p>
        </p:txBody>
      </p:sp>
    </p:spTree>
    <p:extLst>
      <p:ext uri="{BB962C8B-B14F-4D97-AF65-F5344CB8AC3E}">
        <p14:creationId xmlns:p14="http://schemas.microsoft.com/office/powerpoint/2010/main" val="38579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1ADE1AA9-9148-4716-994A-0A162164B3AC}" type="slidenum">
              <a:rPr lang="en-US"/>
              <a:pPr/>
              <a:t>‹#›</a:t>
            </a:fld>
            <a:endParaRPr lang="en-US"/>
          </a:p>
        </p:txBody>
      </p:sp>
    </p:spTree>
    <p:extLst>
      <p:ext uri="{BB962C8B-B14F-4D97-AF65-F5344CB8AC3E}">
        <p14:creationId xmlns:p14="http://schemas.microsoft.com/office/powerpoint/2010/main" val="3557830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D3800437-1A10-44D9-B8E4-DA85478BC3F8}" type="slidenum">
              <a:rPr lang="en-US"/>
              <a:pPr/>
              <a:t>‹#›</a:t>
            </a:fld>
            <a:endParaRPr lang="en-US"/>
          </a:p>
        </p:txBody>
      </p:sp>
    </p:spTree>
    <p:extLst>
      <p:ext uri="{BB962C8B-B14F-4D97-AF65-F5344CB8AC3E}">
        <p14:creationId xmlns:p14="http://schemas.microsoft.com/office/powerpoint/2010/main" val="3137993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7A2C3CB0-BDBF-4732-8DA5-CB4938C6E13E}" type="slidenum">
              <a:rPr lang="en-US"/>
              <a:pPr/>
              <a:t>‹#›</a:t>
            </a:fld>
            <a:endParaRPr lang="en-US"/>
          </a:p>
        </p:txBody>
      </p:sp>
    </p:spTree>
    <p:extLst>
      <p:ext uri="{BB962C8B-B14F-4D97-AF65-F5344CB8AC3E}">
        <p14:creationId xmlns:p14="http://schemas.microsoft.com/office/powerpoint/2010/main" val="3811334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fld id="{6FAE48D1-FC4B-44F7-ADE7-7A81FB1D5A53}" type="slidenum">
              <a:rPr lang="en-US"/>
              <a:pPr/>
              <a:t>‹#›</a:t>
            </a:fld>
            <a:endParaRPr lang="en-US"/>
          </a:p>
        </p:txBody>
      </p:sp>
    </p:spTree>
    <p:extLst>
      <p:ext uri="{BB962C8B-B14F-4D97-AF65-F5344CB8AC3E}">
        <p14:creationId xmlns:p14="http://schemas.microsoft.com/office/powerpoint/2010/main" val="234339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D14289C9-EA48-471A-8257-BB44F09538A7}" type="slidenum">
              <a:rPr lang="en-US"/>
              <a:pPr/>
              <a:t>‹#›</a:t>
            </a:fld>
            <a:endParaRPr lang="en-US"/>
          </a:p>
        </p:txBody>
      </p:sp>
    </p:spTree>
    <p:extLst>
      <p:ext uri="{BB962C8B-B14F-4D97-AF65-F5344CB8AC3E}">
        <p14:creationId xmlns:p14="http://schemas.microsoft.com/office/powerpoint/2010/main" val="202937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fld id="{EB6F547C-BC21-42C4-B75A-E907068F5F8A}" type="slidenum">
              <a:rPr lang="en-US"/>
              <a:pPr/>
              <a:t>‹#›</a:t>
            </a:fld>
            <a:endParaRPr lang="en-US"/>
          </a:p>
        </p:txBody>
      </p:sp>
    </p:spTree>
    <p:extLst>
      <p:ext uri="{BB962C8B-B14F-4D97-AF65-F5344CB8AC3E}">
        <p14:creationId xmlns:p14="http://schemas.microsoft.com/office/powerpoint/2010/main" val="169178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fld id="{567F5EA8-F780-4D75-9CD2-5B5DAF8D0EC7}" type="slidenum">
              <a:rPr lang="en-US"/>
              <a:pPr/>
              <a:t>‹#›</a:t>
            </a:fld>
            <a:endParaRPr lang="en-US"/>
          </a:p>
        </p:txBody>
      </p:sp>
    </p:spTree>
    <p:extLst>
      <p:ext uri="{BB962C8B-B14F-4D97-AF65-F5344CB8AC3E}">
        <p14:creationId xmlns:p14="http://schemas.microsoft.com/office/powerpoint/2010/main" val="333788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fld id="{74D5F7B7-78F5-46C8-81E2-77995F46FBE0}" type="slidenum">
              <a:rPr lang="en-US"/>
              <a:pPr/>
              <a:t>‹#›</a:t>
            </a:fld>
            <a:endParaRPr lang="en-US"/>
          </a:p>
        </p:txBody>
      </p:sp>
    </p:spTree>
    <p:extLst>
      <p:ext uri="{BB962C8B-B14F-4D97-AF65-F5344CB8AC3E}">
        <p14:creationId xmlns:p14="http://schemas.microsoft.com/office/powerpoint/2010/main" val="2296343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C5A7CC90-3D61-4425-97D8-5ECFA13F0580}" type="slidenum">
              <a:rPr lang="en-US"/>
              <a:pPr/>
              <a:t>‹#›</a:t>
            </a:fld>
            <a:endParaRPr lang="en-US"/>
          </a:p>
        </p:txBody>
      </p:sp>
    </p:spTree>
    <p:extLst>
      <p:ext uri="{BB962C8B-B14F-4D97-AF65-F5344CB8AC3E}">
        <p14:creationId xmlns:p14="http://schemas.microsoft.com/office/powerpoint/2010/main" val="1336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fld id="{C9B3CE3A-E73B-4812-AB40-E1F1249CA326}" type="slidenum">
              <a:rPr lang="en-US"/>
              <a:pPr/>
              <a:t>‹#›</a:t>
            </a:fld>
            <a:endParaRPr lang="en-US"/>
          </a:p>
        </p:txBody>
      </p:sp>
    </p:spTree>
    <p:extLst>
      <p:ext uri="{BB962C8B-B14F-4D97-AF65-F5344CB8AC3E}">
        <p14:creationId xmlns:p14="http://schemas.microsoft.com/office/powerpoint/2010/main" val="2041447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2765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ea typeface="+mn-ea"/>
              </a:endParaRPr>
            </a:p>
          </p:txBody>
        </p:sp>
        <p:grpSp>
          <p:nvGrpSpPr>
            <p:cNvPr id="1033" name="Group 4"/>
            <p:cNvGrpSpPr>
              <a:grpSpLocks/>
            </p:cNvGrpSpPr>
            <p:nvPr/>
          </p:nvGrpSpPr>
          <p:grpSpPr bwMode="auto">
            <a:xfrm>
              <a:off x="48" y="102"/>
              <a:ext cx="96" cy="4128"/>
              <a:chOff x="48" y="102"/>
              <a:chExt cx="96" cy="4128"/>
            </a:xfrm>
          </p:grpSpPr>
          <p:sp>
            <p:nvSpPr>
              <p:cNvPr id="27653" name="Rectangle 5"/>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54" name="Rectangle 6"/>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55" name="Rectangle 7"/>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56" name="Rectangle 8"/>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57" name="Rectangle 9"/>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58" name="Rectangle 10"/>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59" name="Rectangle 11"/>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0" name="Rectangle 12"/>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1" name="Rectangle 13"/>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2" name="Rectangle 14"/>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3" name="Rectangle 15"/>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4" name="Rectangle 16"/>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5" name="Rectangle 17"/>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6" name="Rectangle 18"/>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7" name="Rectangle 19"/>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8" name="Rectangle 20"/>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69" name="Rectangle 21"/>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0" name="Rectangle 22"/>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1" name="Rectangle 23"/>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2" name="Rectangle 24"/>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3" name="Rectangle 25"/>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4" name="Rectangle 26"/>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5" name="Rectangle 27"/>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6" name="Rectangle 28"/>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7" name="Rectangle 29"/>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8" name="Rectangle 30"/>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79" name="Rectangle 31"/>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80" name="Rectangle 32"/>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sp>
            <p:nvSpPr>
              <p:cNvPr id="27681" name="Rectangle 33"/>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a:ea typeface="+mn-ea"/>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8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mn-ea"/>
              </a:defRPr>
            </a:lvl1pPr>
          </a:lstStyle>
          <a:p>
            <a:pPr>
              <a:defRPr/>
            </a:pPr>
            <a:endParaRPr lang="en-US"/>
          </a:p>
        </p:txBody>
      </p:sp>
      <p:sp>
        <p:nvSpPr>
          <p:cNvPr id="2768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mn-ea"/>
              </a:defRPr>
            </a:lvl1pPr>
          </a:lstStyle>
          <a:p>
            <a:pPr>
              <a:defRPr/>
            </a:pPr>
            <a:endParaRPr lang="en-US"/>
          </a:p>
        </p:txBody>
      </p:sp>
      <p:sp>
        <p:nvSpPr>
          <p:cNvPr id="2768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63AC4869-0128-40B9-B406-1AE8279306C7}" type="slidenum">
              <a:rPr lang="en-US"/>
              <a:pPr/>
              <a:t>‹#›</a:t>
            </a:fld>
            <a:endParaRPr lang="en-US"/>
          </a:p>
        </p:txBody>
      </p:sp>
      <p:sp>
        <p:nvSpPr>
          <p:cNvPr id="2768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84" r:id="rId1"/>
    <p:sldLayoutId id="2147483683" r:id="rId2"/>
    <p:sldLayoutId id="2147483682" r:id="rId3"/>
    <p:sldLayoutId id="2147483681" r:id="rId4"/>
    <p:sldLayoutId id="2147483680" r:id="rId5"/>
    <p:sldLayoutId id="2147483679" r:id="rId6"/>
    <p:sldLayoutId id="2147483678" r:id="rId7"/>
    <p:sldLayoutId id="2147483677" r:id="rId8"/>
    <p:sldLayoutId id="2147483676" r:id="rId9"/>
    <p:sldLayoutId id="2147483675" r:id="rId10"/>
    <p:sldLayoutId id="214748367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b="1">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charset="2"/>
        <a:buChar char="u"/>
        <a:defRPr sz="3200" b="1">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60000"/>
        <a:buFont typeface="Wingdings" charset="2"/>
        <a:buChar char="t"/>
        <a:defRPr sz="3200" b="1">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100000"/>
        <a:buChar char="–"/>
        <a:defRPr sz="3200" b="1">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jama.ama-assn.org/cgi/content/full/303/13/1259?hom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jama.ama-assn.org/cgi/content/full/303/13/1309?hom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Rosemarygibson100@gmail.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990600" y="1066800"/>
            <a:ext cx="7924800" cy="1219200"/>
          </a:xfrm>
        </p:spPr>
        <p:txBody>
          <a:bodyPr/>
          <a:lstStyle/>
          <a:p>
            <a:pP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Medicare: What Will Be </a:t>
            </a:r>
            <a:br>
              <a:rPr lang="en-US" sz="4000" b="1" i="1" dirty="0" smtClean="0">
                <a:solidFill>
                  <a:srgbClr val="FFFF00"/>
                </a:solidFill>
                <a:effectLst>
                  <a:outerShdw blurRad="38100" dist="38100" dir="2700000" algn="tl">
                    <a:srgbClr val="000000"/>
                  </a:outerShdw>
                </a:effectLst>
                <a:latin typeface="Arial" charset="0"/>
                <a:ea typeface="+mj-ea"/>
                <a:cs typeface="+mj-cs"/>
              </a:rPr>
            </a:br>
            <a:r>
              <a:rPr lang="en-US" sz="4000" b="1" i="1" dirty="0" smtClean="0">
                <a:solidFill>
                  <a:srgbClr val="FFFF00"/>
                </a:solidFill>
                <a:effectLst>
                  <a:outerShdw blurRad="38100" dist="38100" dir="2700000" algn="tl">
                    <a:srgbClr val="000000"/>
                  </a:outerShdw>
                </a:effectLst>
                <a:latin typeface="Arial" charset="0"/>
                <a:ea typeface="+mj-ea"/>
                <a:cs typeface="+mj-cs"/>
              </a:rPr>
              <a:t>Its Future? </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68611" name="Rectangle 3"/>
          <p:cNvSpPr>
            <a:spLocks noGrp="1" noChangeArrowheads="1"/>
          </p:cNvSpPr>
          <p:nvPr>
            <p:ph type="subTitle" idx="1"/>
          </p:nvPr>
        </p:nvSpPr>
        <p:spPr>
          <a:xfrm>
            <a:off x="914400" y="3048000"/>
            <a:ext cx="7924800" cy="3276600"/>
          </a:xfrm>
        </p:spPr>
        <p:txBody>
          <a:bodyPr/>
          <a:lstStyle/>
          <a:p>
            <a:pPr eaLnBrk="1" hangingPunct="1">
              <a:lnSpc>
                <a:spcPct val="90000"/>
              </a:lnSpc>
              <a:spcBef>
                <a:spcPct val="0"/>
              </a:spcBef>
            </a:pPr>
            <a:r>
              <a:rPr lang="en-US" sz="2800" dirty="0" smtClean="0">
                <a:solidFill>
                  <a:srgbClr val="FFFF00"/>
                </a:solidFill>
                <a:effectLst/>
                <a:latin typeface="Arial Narrow" charset="0"/>
              </a:rPr>
              <a:t>Health Watch USA  </a:t>
            </a:r>
          </a:p>
          <a:p>
            <a:pPr eaLnBrk="1" hangingPunct="1">
              <a:lnSpc>
                <a:spcPct val="90000"/>
              </a:lnSpc>
              <a:spcBef>
                <a:spcPct val="0"/>
              </a:spcBef>
            </a:pPr>
            <a:r>
              <a:rPr lang="en-US" sz="2800" dirty="0" smtClean="0">
                <a:solidFill>
                  <a:srgbClr val="FFFF00"/>
                </a:solidFill>
                <a:effectLst/>
                <a:latin typeface="Arial Narrow" charset="0"/>
              </a:rPr>
              <a:t> May 15, 2013     </a:t>
            </a:r>
          </a:p>
          <a:p>
            <a:pPr eaLnBrk="1" hangingPunct="1">
              <a:lnSpc>
                <a:spcPct val="90000"/>
              </a:lnSpc>
              <a:spcBef>
                <a:spcPct val="0"/>
              </a:spcBef>
            </a:pPr>
            <a:endParaRPr lang="en-US" sz="2800" dirty="0" smtClean="0">
              <a:solidFill>
                <a:srgbClr val="FFFF00"/>
              </a:solidFill>
              <a:effectLst/>
              <a:latin typeface="Arial Narrow" charset="0"/>
            </a:endParaRPr>
          </a:p>
          <a:p>
            <a:pPr eaLnBrk="1" hangingPunct="1">
              <a:lnSpc>
                <a:spcPct val="90000"/>
              </a:lnSpc>
              <a:spcBef>
                <a:spcPct val="0"/>
              </a:spcBef>
            </a:pPr>
            <a:r>
              <a:rPr lang="en-US" sz="2800" dirty="0" smtClean="0">
                <a:solidFill>
                  <a:srgbClr val="FFFF00"/>
                </a:solidFill>
                <a:effectLst/>
                <a:latin typeface="Arial Narrow" charset="0"/>
              </a:rPr>
              <a:t>Rosemary Gibson</a:t>
            </a:r>
          </a:p>
          <a:p>
            <a:pPr eaLnBrk="1" hangingPunct="1">
              <a:lnSpc>
                <a:spcPct val="90000"/>
              </a:lnSpc>
              <a:spcBef>
                <a:spcPct val="0"/>
              </a:spcBef>
            </a:pPr>
            <a:r>
              <a:rPr lang="en-US" sz="2800" dirty="0" smtClean="0">
                <a:solidFill>
                  <a:srgbClr val="FFFF00"/>
                </a:solidFill>
                <a:effectLst/>
                <a:latin typeface="Arial Narrow" charset="0"/>
              </a:rPr>
              <a:t>Section Editor, Less is More</a:t>
            </a:r>
          </a:p>
          <a:p>
            <a:pPr eaLnBrk="1" hangingPunct="1">
              <a:lnSpc>
                <a:spcPct val="90000"/>
              </a:lnSpc>
              <a:spcBef>
                <a:spcPct val="0"/>
              </a:spcBef>
            </a:pPr>
            <a:r>
              <a:rPr lang="en-US" sz="2800" dirty="0" smtClean="0">
                <a:solidFill>
                  <a:srgbClr val="FFFF00"/>
                </a:solidFill>
                <a:effectLst/>
                <a:latin typeface="Arial Narrow" charset="0"/>
              </a:rPr>
              <a:t>JAMA Internal Medicine</a:t>
            </a:r>
          </a:p>
          <a:p>
            <a:pPr eaLnBrk="1" hangingPunct="1">
              <a:lnSpc>
                <a:spcPct val="90000"/>
              </a:lnSpc>
              <a:spcBef>
                <a:spcPct val="0"/>
              </a:spcBef>
            </a:pPr>
            <a:r>
              <a:rPr lang="en-US" sz="2800" dirty="0" smtClean="0">
                <a:solidFill>
                  <a:srgbClr val="FFFF00"/>
                </a:solidFill>
                <a:effectLst/>
                <a:latin typeface="Arial Narrow" charset="0"/>
              </a:rPr>
              <a:t>Author, </a:t>
            </a:r>
            <a:r>
              <a:rPr lang="en-US" sz="2800" i="1" dirty="0" smtClean="0">
                <a:solidFill>
                  <a:srgbClr val="FFFF00"/>
                </a:solidFill>
                <a:effectLst/>
                <a:latin typeface="Arial Narrow" charset="0"/>
              </a:rPr>
              <a:t>Medicare Meltdown, The  Battle Over Health Care, The Treatment Trap, Wall of Silence</a:t>
            </a:r>
            <a:endParaRPr lang="en-US" sz="2800" dirty="0" smtClean="0">
              <a:solidFill>
                <a:srgbClr val="FFFF00"/>
              </a:solidFill>
              <a:effectLst/>
              <a:latin typeface="Arial Narrow" charset="0"/>
            </a:endParaRPr>
          </a:p>
          <a:p>
            <a:pPr eaLnBrk="1" hangingPunct="1">
              <a:lnSpc>
                <a:spcPct val="90000"/>
              </a:lnSpc>
              <a:spcBef>
                <a:spcPct val="0"/>
              </a:spcBef>
            </a:pPr>
            <a:endParaRPr lang="en-US" sz="4000" dirty="0" smtClean="0"/>
          </a:p>
        </p:txBody>
      </p:sp>
      <p:sp>
        <p:nvSpPr>
          <p:cNvPr id="15364" name="Line 4"/>
          <p:cNvSpPr>
            <a:spLocks noChangeShapeType="1"/>
          </p:cNvSpPr>
          <p:nvPr/>
        </p:nvSpPr>
        <p:spPr bwMode="auto">
          <a:xfrm>
            <a:off x="1066800" y="24384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Medicare</a:t>
            </a:r>
            <a:r>
              <a:rPr lang="en-US" sz="3200" b="1" i="1" dirty="0">
                <a:solidFill>
                  <a:srgbClr val="FFFF00"/>
                </a:solidFill>
                <a:effectLst>
                  <a:outerShdw blurRad="38100" dist="38100" dir="2700000" algn="tl">
                    <a:srgbClr val="000000"/>
                  </a:outerShdw>
                </a:effectLst>
                <a:latin typeface="Arial" charset="0"/>
                <a:ea typeface="+mj-ea"/>
                <a:cs typeface="+mj-cs"/>
              </a:rPr>
              <a:t> </a:t>
            </a:r>
            <a:r>
              <a:rPr lang="en-US" sz="3200" b="1" i="1" dirty="0" smtClean="0">
                <a:solidFill>
                  <a:srgbClr val="FFFF00"/>
                </a:solidFill>
                <a:effectLst>
                  <a:outerShdw blurRad="38100" dist="38100" dir="2700000" algn="tl">
                    <a:srgbClr val="000000"/>
                  </a:outerShdw>
                </a:effectLst>
                <a:latin typeface="Arial" charset="0"/>
                <a:ea typeface="+mj-ea"/>
                <a:cs typeface="+mj-cs"/>
              </a:rPr>
              <a:t>Meltdown</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dirty="0" smtClean="0">
                <a:solidFill>
                  <a:schemeClr val="hlink"/>
                </a:solidFill>
                <a:effectLst/>
                <a:latin typeface="Arial" charset="0"/>
              </a:rPr>
              <a:t>Where is the money going? </a:t>
            </a:r>
          </a:p>
          <a:p>
            <a:pPr eaLnBrk="1" hangingPunct="1">
              <a:lnSpc>
                <a:spcPct val="80000"/>
              </a:lnSpc>
              <a:buClr>
                <a:srgbClr val="FFFF00"/>
              </a:buClr>
              <a:buFont typeface="Wingdings" charset="2"/>
              <a:buChar char="v"/>
            </a:pPr>
            <a:endParaRPr lang="en-US" dirty="0">
              <a:solidFill>
                <a:schemeClr val="hlink"/>
              </a:solidFill>
              <a:effectLst/>
              <a:latin typeface="Arial" charset="0"/>
            </a:endParaRPr>
          </a:p>
          <a:p>
            <a:pPr eaLnBrk="1" hangingPunct="1">
              <a:lnSpc>
                <a:spcPct val="80000"/>
              </a:lnSpc>
              <a:buClr>
                <a:srgbClr val="FFFF00"/>
              </a:buClr>
              <a:buFont typeface="Wingdings" charset="2"/>
              <a:buChar char="v"/>
            </a:pPr>
            <a:r>
              <a:rPr lang="en-US" dirty="0" smtClean="0">
                <a:solidFill>
                  <a:schemeClr val="hlink"/>
                </a:solidFill>
                <a:effectLst/>
                <a:latin typeface="Arial" charset="0"/>
              </a:rPr>
              <a:t>Who is getting it?</a:t>
            </a:r>
          </a:p>
          <a:p>
            <a:pPr eaLnBrk="1" hangingPunct="1">
              <a:lnSpc>
                <a:spcPct val="80000"/>
              </a:lnSpc>
              <a:buClr>
                <a:srgbClr val="FFFF00"/>
              </a:buClr>
              <a:buFont typeface="Wingdings" charset="2"/>
              <a:buChar char="v"/>
            </a:pPr>
            <a:endParaRPr lang="en-US" dirty="0">
              <a:solidFill>
                <a:schemeClr val="hlink"/>
              </a:solidFill>
              <a:effectLst/>
              <a:latin typeface="Arial" charset="0"/>
            </a:endParaRPr>
          </a:p>
          <a:p>
            <a:pPr eaLnBrk="1" hangingPunct="1">
              <a:lnSpc>
                <a:spcPct val="80000"/>
              </a:lnSpc>
              <a:buClr>
                <a:srgbClr val="FFFF00"/>
              </a:buClr>
              <a:buFont typeface="Wingdings" charset="2"/>
              <a:buChar char="v"/>
            </a:pPr>
            <a:r>
              <a:rPr lang="en-US" dirty="0" smtClean="0">
                <a:solidFill>
                  <a:schemeClr val="hlink"/>
                </a:solidFill>
                <a:effectLst/>
                <a:latin typeface="Arial" charset="0"/>
              </a:rPr>
              <a:t>What are they doing with it?</a:t>
            </a:r>
          </a:p>
          <a:p>
            <a:pPr eaLnBrk="1" hangingPunct="1">
              <a:lnSpc>
                <a:spcPct val="80000"/>
              </a:lnSpc>
              <a:buClr>
                <a:srgbClr val="FFFF00"/>
              </a:buClr>
              <a:buFont typeface="Wingdings" charset="2"/>
              <a:buChar char="v"/>
            </a:pPr>
            <a:endParaRPr lang="en-US" dirty="0">
              <a:solidFill>
                <a:schemeClr val="hlink"/>
              </a:solidFill>
              <a:effectLst/>
              <a:latin typeface="Arial" charset="0"/>
            </a:endParaRPr>
          </a:p>
          <a:p>
            <a:pPr eaLnBrk="1" hangingPunct="1">
              <a:lnSpc>
                <a:spcPct val="80000"/>
              </a:lnSpc>
              <a:buClr>
                <a:srgbClr val="FFFF00"/>
              </a:buClr>
              <a:buFont typeface="Wingdings" charset="2"/>
              <a:buChar char="v"/>
            </a:pPr>
            <a:r>
              <a:rPr lang="en-US" dirty="0" smtClean="0">
                <a:solidFill>
                  <a:schemeClr val="hlink"/>
                </a:solidFill>
                <a:effectLst/>
                <a:latin typeface="Arial" charset="0"/>
              </a:rPr>
              <a:t>What can we do about it?</a:t>
            </a:r>
          </a:p>
          <a:p>
            <a:pPr eaLnBrk="1" hangingPunct="1">
              <a:lnSpc>
                <a:spcPct val="80000"/>
              </a:lnSpc>
              <a:buClr>
                <a:srgbClr val="FFFF00"/>
              </a:buClr>
              <a:buFont typeface="Wingdings" charset="2"/>
              <a:buChar char="v"/>
            </a:pPr>
            <a:endParaRPr lang="en-US" dirty="0">
              <a:solidFill>
                <a:schemeClr val="hlink"/>
              </a:solidFill>
              <a:effectLst/>
              <a:latin typeface="Arial" charset="0"/>
            </a:endParaRPr>
          </a:p>
          <a:p>
            <a:pPr eaLnBrk="1" hangingPunct="1">
              <a:lnSpc>
                <a:spcPct val="80000"/>
              </a:lnSpc>
              <a:buClr>
                <a:srgbClr val="FFFF00"/>
              </a:buClr>
              <a:buFont typeface="Wingdings" charset="2"/>
              <a:buChar char="v"/>
            </a:pPr>
            <a:endParaRPr lang="en-US"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5881968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Medicare is Big Business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a:solidFill>
                  <a:schemeClr val="hlink"/>
                </a:solidFill>
                <a:effectLst/>
                <a:latin typeface="Arial" charset="0"/>
              </a:rPr>
              <a:t>In 1965, there were no health care companies </a:t>
            </a:r>
            <a:r>
              <a:rPr lang="en-US" sz="2800" dirty="0" smtClean="0">
                <a:solidFill>
                  <a:schemeClr val="hlink"/>
                </a:solidFill>
                <a:effectLst/>
                <a:latin typeface="Arial" charset="0"/>
              </a:rPr>
              <a:t>on </a:t>
            </a:r>
            <a:r>
              <a:rPr lang="en-US" sz="2800" dirty="0">
                <a:solidFill>
                  <a:schemeClr val="hlink"/>
                </a:solidFill>
                <a:effectLst/>
                <a:latin typeface="Arial" charset="0"/>
              </a:rPr>
              <a:t>the Fortune 100 list</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a:solidFill>
                  <a:schemeClr val="hlink"/>
                </a:solidFill>
                <a:effectLst/>
                <a:latin typeface="Arial" charset="0"/>
              </a:rPr>
              <a:t>Today, 15 health care companies are on that list and </a:t>
            </a:r>
            <a:r>
              <a:rPr lang="en-US" sz="2800" dirty="0" smtClean="0">
                <a:solidFill>
                  <a:schemeClr val="hlink"/>
                </a:solidFill>
                <a:effectLst/>
                <a:latin typeface="Arial" charset="0"/>
              </a:rPr>
              <a:t>depend on Medicare for their revenue </a:t>
            </a:r>
            <a:endParaRPr lang="en-US" sz="2800" dirty="0">
              <a:solidFill>
                <a:schemeClr val="hlink"/>
              </a:solidFill>
              <a:effectLst/>
              <a:latin typeface="Arial" charset="0"/>
            </a:endParaRPr>
          </a:p>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marL="0" indent="0" eaLnBrk="1" hangingPunct="1">
              <a:lnSpc>
                <a:spcPct val="80000"/>
              </a:lnSpc>
              <a:buClr>
                <a:srgbClr val="FFFF00"/>
              </a:buClr>
              <a:buNone/>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663572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Who Pays for Medicare? </a:t>
            </a:r>
            <a:br>
              <a:rPr lang="en-US" sz="3200" b="1" i="1" dirty="0" smtClean="0">
                <a:solidFill>
                  <a:srgbClr val="FFFF00"/>
                </a:solidFill>
                <a:effectLst>
                  <a:outerShdw blurRad="38100" dist="38100" dir="2700000" algn="tl">
                    <a:srgbClr val="000000"/>
                  </a:outerShdw>
                </a:effectLst>
                <a:latin typeface="Arial" charset="0"/>
                <a:ea typeface="+mj-ea"/>
                <a:cs typeface="+mj-cs"/>
              </a:rPr>
            </a:br>
            <a:r>
              <a:rPr lang="en-US" sz="3200" b="1" i="1" dirty="0" smtClean="0">
                <a:solidFill>
                  <a:srgbClr val="FFFF00"/>
                </a:solidFill>
                <a:effectLst>
                  <a:outerShdw blurRad="38100" dist="38100" dir="2700000" algn="tl">
                    <a:srgbClr val="000000"/>
                  </a:outerShdw>
                </a:effectLst>
                <a:latin typeface="Arial" charset="0"/>
                <a:ea typeface="+mj-ea"/>
                <a:cs typeface="+mj-cs"/>
              </a:rPr>
              <a:t>You Do</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rPr>
              <a:t>All of us who work pay for Medicare from a 2.9% payroll tax deducted from every paycheck.  Look at your pay stub and you will see the deduction</a:t>
            </a:r>
          </a:p>
          <a:p>
            <a:pPr marL="0" indent="0" eaLnBrk="1" hangingPunct="1">
              <a:lnSpc>
                <a:spcPct val="80000"/>
              </a:lnSpc>
              <a:buClr>
                <a:srgbClr val="FFFF00"/>
              </a:buClr>
              <a:buNone/>
            </a:pPr>
            <a:endParaRPr lang="en-US" sz="2400" dirty="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a:solidFill>
                  <a:schemeClr val="hlink"/>
                </a:solidFill>
                <a:effectLst/>
                <a:latin typeface="Arial" charset="0"/>
              </a:rPr>
              <a:t>You also pay for Medicare from your federal income </a:t>
            </a:r>
            <a:r>
              <a:rPr lang="en-US" sz="2400" dirty="0" smtClean="0">
                <a:solidFill>
                  <a:schemeClr val="hlink"/>
                </a:solidFill>
                <a:effectLst/>
                <a:latin typeface="Arial" charset="0"/>
              </a:rPr>
              <a:t>tax</a:t>
            </a:r>
            <a:r>
              <a:rPr lang="en-US" sz="2400" dirty="0">
                <a:solidFill>
                  <a:schemeClr val="hlink"/>
                </a:solidFill>
                <a:effectLst/>
                <a:latin typeface="Arial" charset="0"/>
              </a:rPr>
              <a:t> </a:t>
            </a:r>
            <a:r>
              <a:rPr lang="en-US" sz="2400" dirty="0" smtClean="0">
                <a:solidFill>
                  <a:schemeClr val="hlink"/>
                </a:solidFill>
                <a:effectLst/>
                <a:latin typeface="Arial" charset="0"/>
              </a:rPr>
              <a:t>from your paychecks </a:t>
            </a:r>
          </a:p>
          <a:p>
            <a:pPr eaLnBrk="1" hangingPunct="1">
              <a:lnSpc>
                <a:spcPct val="80000"/>
              </a:lnSpc>
              <a:buClr>
                <a:srgbClr val="FFFF00"/>
              </a:buClr>
              <a:buFont typeface="Wingdings" charset="2"/>
              <a:buChar char="v"/>
            </a:pPr>
            <a:endParaRPr lang="en-US" sz="24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r>
              <a:rPr lang="en-US" sz="2400" dirty="0">
                <a:solidFill>
                  <a:schemeClr val="accent4"/>
                </a:solidFill>
                <a:effectLst/>
                <a:latin typeface="Arial" pitchFamily="34" charset="0"/>
                <a:cs typeface="Arial" pitchFamily="34" charset="0"/>
              </a:rPr>
              <a:t>Seniors over age 65 pay </a:t>
            </a:r>
            <a:r>
              <a:rPr lang="en-US" sz="2400" dirty="0" smtClean="0">
                <a:solidFill>
                  <a:schemeClr val="accent4"/>
                </a:solidFill>
                <a:effectLst/>
                <a:latin typeface="Arial" pitchFamily="34" charset="0"/>
                <a:cs typeface="Arial" pitchFamily="34" charset="0"/>
              </a:rPr>
              <a:t>premiums and co-payments</a:t>
            </a: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288752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Medicare Waste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The Institute of Medicine of the National Academy of Sciences estimates that 30% of Medicare spending is wasted on administrative inefficiencies, unnecessary treatment, and fraud and abuse </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This amount of Medicare waste ($170 billion) is the size of the entire economy of New Zealand  </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793579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600" b="1" i="1" dirty="0" smtClean="0">
                <a:solidFill>
                  <a:srgbClr val="FFFF00"/>
                </a:solidFill>
                <a:effectLst>
                  <a:outerShdw blurRad="38100" dist="38100" dir="2700000" algn="tl">
                    <a:srgbClr val="000000"/>
                  </a:outerShdw>
                </a:effectLst>
                <a:latin typeface="Arial" charset="0"/>
                <a:ea typeface="+mj-ea"/>
                <a:cs typeface="+mj-cs"/>
              </a:rPr>
              <a:t>A Conscientious Doctor Who </a:t>
            </a:r>
            <a:br>
              <a:rPr lang="en-US" sz="3600" b="1" i="1" dirty="0" smtClean="0">
                <a:solidFill>
                  <a:srgbClr val="FFFF00"/>
                </a:solidFill>
                <a:effectLst>
                  <a:outerShdw blurRad="38100" dist="38100" dir="2700000" algn="tl">
                    <a:srgbClr val="000000"/>
                  </a:outerShdw>
                </a:effectLst>
                <a:latin typeface="Arial" charset="0"/>
                <a:ea typeface="+mj-ea"/>
                <a:cs typeface="+mj-cs"/>
              </a:rPr>
            </a:br>
            <a:r>
              <a:rPr lang="en-US" sz="3600" b="1" i="1" dirty="0" smtClean="0">
                <a:solidFill>
                  <a:srgbClr val="FFFF00"/>
                </a:solidFill>
                <a:effectLst>
                  <a:outerShdw blurRad="38100" dist="38100" dir="2700000" algn="tl">
                    <a:srgbClr val="000000"/>
                  </a:outerShdw>
                </a:effectLst>
                <a:latin typeface="Arial" charset="0"/>
                <a:ea typeface="+mj-ea"/>
                <a:cs typeface="+mj-cs"/>
              </a:rPr>
              <a:t>Tried to Cut Waste</a:t>
            </a:r>
            <a:endParaRPr lang="en-US" sz="36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A pediatric neurosurgeon wanted to know the price of the supplies in his operating room</a:t>
            </a: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He found $700,000 worth of supplies</a:t>
            </a: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10% had expired and had to be thrown away ($70,000)</a:t>
            </a: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He only needed $295,000 of the $700,000 supplies.  </a:t>
            </a: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187348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The Brick Ceiling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Savings for his health care system? </a:t>
            </a: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Hitting the brick ceiling: the non-competitive, non-transparent “market” for hospital supplies and equipment,</a:t>
            </a:r>
          </a:p>
          <a:p>
            <a:pPr eaLnBrk="1" hangingPunct="1">
              <a:lnSpc>
                <a:spcPct val="80000"/>
              </a:lnSpc>
              <a:buClr>
                <a:srgbClr val="FFFF00"/>
              </a:buClr>
              <a:buFont typeface="Wingdings" charset="2"/>
              <a:buChar char="v"/>
            </a:pPr>
            <a:endParaRPr lang="en-US" sz="2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This $200 billion market was given anti-kickback exemption from Congress in 1980s </a:t>
            </a: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What was supposed to be a Costco model has turned into the most expensive way of purchasing supplies and equipment</a:t>
            </a:r>
          </a:p>
          <a:p>
            <a:pPr marL="0" indent="0" eaLnBrk="1" hangingPunct="1">
              <a:lnSpc>
                <a:spcPct val="80000"/>
              </a:lnSpc>
              <a:buClr>
                <a:srgbClr val="FFFF00"/>
              </a:buClr>
              <a:buNone/>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79456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 The Age of Productivity is </a:t>
            </a:r>
            <a:br>
              <a:rPr lang="en-US" sz="3200" b="1" i="1" dirty="0" smtClean="0">
                <a:solidFill>
                  <a:srgbClr val="FFFF00"/>
                </a:solidFill>
                <a:effectLst>
                  <a:outerShdw blurRad="38100" dist="38100" dir="2700000" algn="tl">
                    <a:srgbClr val="000000"/>
                  </a:outerShdw>
                </a:effectLst>
                <a:latin typeface="Arial" charset="0"/>
                <a:ea typeface="+mj-ea"/>
                <a:cs typeface="+mj-cs"/>
              </a:rPr>
            </a:br>
            <a:r>
              <a:rPr lang="en-US" sz="3200" b="1" i="1" dirty="0" smtClean="0">
                <a:solidFill>
                  <a:srgbClr val="FFFF00"/>
                </a:solidFill>
                <a:effectLst>
                  <a:outerShdw blurRad="38100" dist="38100" dir="2700000" algn="tl">
                    <a:srgbClr val="000000"/>
                  </a:outerShdw>
                </a:effectLst>
                <a:latin typeface="Arial" charset="0"/>
                <a:ea typeface="+mj-ea"/>
                <a:cs typeface="+mj-cs"/>
              </a:rPr>
              <a:t>Driving Up Cost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Researchers at the Mayo Clinic surveyed more than 7,000 doctors and 46 percent had at least one symptom of burnout </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a:solidFill>
                  <a:schemeClr val="hlink"/>
                </a:solidFill>
                <a:effectLst/>
                <a:latin typeface="Arial" charset="0"/>
              </a:rPr>
              <a:t>Demands for more “productivity” are </a:t>
            </a:r>
            <a:r>
              <a:rPr lang="en-US" sz="2800" dirty="0" smtClean="0">
                <a:solidFill>
                  <a:schemeClr val="hlink"/>
                </a:solidFill>
                <a:effectLst/>
                <a:latin typeface="Arial" charset="0"/>
              </a:rPr>
              <a:t>one factor in doctor </a:t>
            </a:r>
            <a:r>
              <a:rPr lang="en-US" sz="2800" dirty="0">
                <a:solidFill>
                  <a:schemeClr val="hlink"/>
                </a:solidFill>
                <a:effectLst/>
                <a:latin typeface="Arial" charset="0"/>
              </a:rPr>
              <a:t>burnout and unhappiness.</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703327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4154205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Productivity Demands</a:t>
            </a:r>
            <a:br>
              <a:rPr lang="en-US" sz="3200" b="1" i="1" dirty="0" smtClean="0">
                <a:solidFill>
                  <a:srgbClr val="FFFF00"/>
                </a:solidFill>
                <a:effectLst>
                  <a:outerShdw blurRad="38100" dist="38100" dir="2700000" algn="tl">
                    <a:srgbClr val="000000"/>
                  </a:outerShdw>
                </a:effectLst>
                <a:latin typeface="Arial" charset="0"/>
                <a:ea typeface="+mj-ea"/>
                <a:cs typeface="+mj-cs"/>
              </a:rPr>
            </a:br>
            <a:r>
              <a:rPr lang="en-US" sz="3200" b="1" i="1" dirty="0" smtClean="0">
                <a:solidFill>
                  <a:srgbClr val="FFFF00"/>
                </a:solidFill>
                <a:effectLst>
                  <a:outerShdw blurRad="38100" dist="38100" dir="2700000" algn="tl">
                    <a:srgbClr val="000000"/>
                  </a:outerShdw>
                </a:effectLst>
                <a:latin typeface="Arial" charset="0"/>
                <a:ea typeface="+mj-ea"/>
                <a:cs typeface="+mj-cs"/>
              </a:rPr>
              <a:t>on Physicians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cs typeface="Arial" pitchFamily="34" charset="0"/>
              </a:rPr>
              <a:t>60 Minutes reported on a for-profit </a:t>
            </a:r>
            <a:r>
              <a:rPr lang="en-US" sz="2800" dirty="0">
                <a:solidFill>
                  <a:schemeClr val="hlink"/>
                </a:solidFill>
                <a:effectLst/>
                <a:latin typeface="Arial" charset="0"/>
                <a:cs typeface="Arial" pitchFamily="34" charset="0"/>
              </a:rPr>
              <a:t>hospital system that </a:t>
            </a:r>
            <a:r>
              <a:rPr lang="en-US" sz="2800" dirty="0" smtClean="0">
                <a:solidFill>
                  <a:schemeClr val="hlink"/>
                </a:solidFill>
                <a:effectLst/>
                <a:latin typeface="Arial" charset="0"/>
                <a:cs typeface="Arial" pitchFamily="34" charset="0"/>
              </a:rPr>
              <a:t>allegedly pressured its ER doctors </a:t>
            </a:r>
            <a:r>
              <a:rPr lang="en-US" sz="2800" dirty="0">
                <a:solidFill>
                  <a:schemeClr val="hlink"/>
                </a:solidFill>
                <a:effectLst/>
                <a:latin typeface="Arial" charset="0"/>
                <a:cs typeface="Arial" pitchFamily="34" charset="0"/>
              </a:rPr>
              <a:t>to admit more and more patients -- regardless of medical need -- in order to increase </a:t>
            </a:r>
            <a:r>
              <a:rPr lang="en-US" sz="2800" dirty="0" smtClean="0">
                <a:solidFill>
                  <a:schemeClr val="hlink"/>
                </a:solidFill>
                <a:effectLst/>
                <a:latin typeface="Arial" charset="0"/>
                <a:cs typeface="Arial" pitchFamily="34" charset="0"/>
              </a:rPr>
              <a:t>revenues</a:t>
            </a:r>
          </a:p>
          <a:p>
            <a:pPr eaLnBrk="1" hangingPunct="1">
              <a:lnSpc>
                <a:spcPct val="80000"/>
              </a:lnSpc>
              <a:buClr>
                <a:srgbClr val="FFFF00"/>
              </a:buClr>
              <a:buFont typeface="Wingdings" charset="2"/>
              <a:buChar char="v"/>
            </a:pPr>
            <a:endParaRPr lang="en-US" sz="28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cs typeface="Arial" pitchFamily="34" charset="0"/>
              </a:rPr>
              <a:t>ER Director to ER doctors: “I’ve been told to replace you if don’t meet your numbers.”</a:t>
            </a:r>
          </a:p>
          <a:p>
            <a:pPr eaLnBrk="1" hangingPunct="1">
              <a:lnSpc>
                <a:spcPct val="80000"/>
              </a:lnSpc>
              <a:buClr>
                <a:srgbClr val="FFFF00"/>
              </a:buClr>
              <a:buFont typeface="Wingdings" charset="2"/>
              <a:buChar char="v"/>
            </a:pPr>
            <a:endParaRPr lang="en-US" sz="2800" dirty="0">
              <a:solidFill>
                <a:schemeClr val="hlink"/>
              </a:solidFill>
              <a:effectLst/>
              <a:latin typeface="Arial" charset="0"/>
              <a:cs typeface="Arial" pitchFamily="34" charset="0"/>
            </a:endParaRPr>
          </a:p>
          <a:p>
            <a:pPr marL="0" indent="0" eaLnBrk="1" hangingPunct="1">
              <a:lnSpc>
                <a:spcPct val="80000"/>
              </a:lnSpc>
              <a:buClr>
                <a:srgbClr val="FFFF00"/>
              </a:buClr>
              <a:buNone/>
            </a:pPr>
            <a:r>
              <a:rPr lang="en-US" sz="1400" dirty="0">
                <a:solidFill>
                  <a:schemeClr val="hlink"/>
                </a:solidFill>
                <a:effectLst/>
                <a:latin typeface="Arial" charset="0"/>
                <a:cs typeface="Arial" pitchFamily="34" charset="0"/>
              </a:rPr>
              <a:t>http://www.cbsnews.com/video/watch/?id=50136261n</a:t>
            </a:r>
            <a:endParaRPr lang="en-US" sz="1400" dirty="0" smtClean="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endParaRPr lang="en-US" sz="14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819112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Productivity Demands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cs typeface="Arial" pitchFamily="34" charset="0"/>
              </a:rPr>
              <a:t>When physicians thought it appropriate to send a patient home from the ER, the hospital computer system would send a message questioning the physician’s decision</a:t>
            </a:r>
          </a:p>
          <a:p>
            <a:pPr eaLnBrk="1" hangingPunct="1">
              <a:lnSpc>
                <a:spcPct val="80000"/>
              </a:lnSpc>
              <a:buClr>
                <a:srgbClr val="FFFF00"/>
              </a:buClr>
              <a:buFont typeface="Wingdings" charset="2"/>
              <a:buChar char="v"/>
            </a:pPr>
            <a:endParaRPr lang="en-US" sz="28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cs typeface="Arial" pitchFamily="34" charset="0"/>
              </a:rPr>
              <a:t>Physicians were concerned about non-physicians telling physicians  whether or not to admit a patient from the ER </a:t>
            </a:r>
          </a:p>
          <a:p>
            <a:pPr eaLnBrk="1" hangingPunct="1">
              <a:lnSpc>
                <a:spcPct val="80000"/>
              </a:lnSpc>
              <a:buClr>
                <a:srgbClr val="FFFF00"/>
              </a:buClr>
              <a:buFont typeface="Wingdings" charset="2"/>
              <a:buChar char="v"/>
            </a:pPr>
            <a:endParaRPr lang="en-US" sz="2800" dirty="0">
              <a:solidFill>
                <a:schemeClr val="hlink"/>
              </a:solidFill>
              <a:effectLst/>
              <a:latin typeface="Arial" charset="0"/>
              <a:cs typeface="Arial" pitchFamily="34" charset="0"/>
            </a:endParaRPr>
          </a:p>
          <a:p>
            <a:pPr marL="0" indent="0" eaLnBrk="1" hangingPunct="1">
              <a:lnSpc>
                <a:spcPct val="80000"/>
              </a:lnSpc>
              <a:buClr>
                <a:srgbClr val="FFFF00"/>
              </a:buClr>
              <a:buNone/>
            </a:pPr>
            <a:r>
              <a:rPr lang="en-US" sz="1400" dirty="0">
                <a:solidFill>
                  <a:schemeClr val="hlink"/>
                </a:solidFill>
                <a:effectLst/>
                <a:latin typeface="Arial" charset="0"/>
                <a:cs typeface="Arial" pitchFamily="34" charset="0"/>
              </a:rPr>
              <a:t>http://www.cbsnews.com/video/watch/?id=50136261n</a:t>
            </a:r>
            <a:endParaRPr lang="en-US" sz="1400" dirty="0" smtClean="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endParaRPr lang="en-US" sz="14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66817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Medicare is a Timely Topic </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r>
              <a:rPr lang="en-US" sz="2400" dirty="0" smtClean="0">
                <a:solidFill>
                  <a:schemeClr val="hlink"/>
                </a:solidFill>
                <a:effectLst/>
                <a:latin typeface="Arial" charset="0"/>
              </a:rPr>
              <a:t>  </a:t>
            </a: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Last week the federal government released Medicare data on hospital charges for common procedures and how much Medicare paid</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“Even </a:t>
            </a:r>
            <a:r>
              <a:rPr lang="en-US" sz="2400" dirty="0">
                <a:solidFill>
                  <a:schemeClr val="hlink"/>
                </a:solidFill>
                <a:effectLst/>
                <a:latin typeface="Arial" charset="0"/>
              </a:rPr>
              <a:t>on the same street, hospitals can vary by upwards of 300 percent in price for the same </a:t>
            </a:r>
            <a:r>
              <a:rPr lang="en-US" sz="2400" dirty="0" smtClean="0">
                <a:solidFill>
                  <a:schemeClr val="hlink"/>
                </a:solidFill>
                <a:effectLst/>
                <a:latin typeface="Arial" charset="0"/>
              </a:rPr>
              <a:t>service…”</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marL="0" indent="0" eaLnBrk="1" hangingPunct="1">
              <a:lnSpc>
                <a:spcPct val="90000"/>
              </a:lnSpc>
              <a:buClr>
                <a:srgbClr val="FFFF00"/>
              </a:buClr>
              <a:buNone/>
            </a:pPr>
            <a:r>
              <a:rPr lang="en-US" sz="1000" dirty="0" smtClean="0">
                <a:solidFill>
                  <a:schemeClr val="hlink"/>
                </a:solidFill>
                <a:effectLst/>
                <a:latin typeface="Arial" charset="0"/>
              </a:rPr>
              <a:t>Source:  Washington Post, May 8</a:t>
            </a:r>
            <a:r>
              <a:rPr lang="en-US" sz="1000" dirty="0">
                <a:solidFill>
                  <a:schemeClr val="hlink"/>
                </a:solidFill>
                <a:effectLst/>
                <a:latin typeface="Arial" charset="0"/>
              </a:rPr>
              <a:t>, 2013  http://www.washingtonpost.com/wp-srv/special/national/how-much-hospitals-charge/</a:t>
            </a:r>
            <a:r>
              <a:rPr lang="en-US" sz="2400" dirty="0" smtClean="0">
                <a:solidFill>
                  <a:schemeClr val="hlink"/>
                </a:solidFill>
                <a:effectLst/>
                <a:latin typeface="Arial" charset="0"/>
              </a:rPr>
              <a:t> </a:t>
            </a: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967834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946172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331776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rPr>
              <a:t>Patients may think that they are receiving good care, that the doctors are being thorough</a:t>
            </a:r>
          </a:p>
          <a:p>
            <a:pPr eaLnBrk="1" hangingPunct="1">
              <a:lnSpc>
                <a:spcPct val="8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rPr>
              <a:t>They are unlikely to be aware that they are being placed at risk by being admitted to the hospital ,e.g. the risk of infection, complications from diagnostic tests, without any benefit</a:t>
            </a:r>
          </a:p>
          <a:p>
            <a:pPr eaLnBrk="1" hangingPunct="1">
              <a:lnSpc>
                <a:spcPct val="8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rPr>
              <a:t>Patients pay the Medicare annual deductible for hospital care, which this year is more than $1100 + a 20% co-payment for the cost of each day</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568487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Medicare Fraud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The hospital is under investigation </a:t>
            </a:r>
          </a:p>
          <a:p>
            <a:pPr marL="0" indent="0" eaLnBrk="1" hangingPunct="1">
              <a:lnSpc>
                <a:spcPct val="80000"/>
              </a:lnSpc>
              <a:buClr>
                <a:srgbClr val="FFFF00"/>
              </a:buClr>
              <a:buNone/>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The FBI estimates that up to 10 percent of the money Medicare spends each year, or nearly $60 billion a year,  is lost to fraud</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This amount is equivalent to the lifetime contributions to Medicare from about 1 million middle income seniors every year  </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297468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As the Business of Medicare Grows, So Does the Risk of Dual Loyalty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Facilities with questionable cultures that put finances ahead of patients create challenges for the ethical physician</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For-profit facilities have a primary legal duty to shareholders, not patients</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A physician’s license requires that s/he has a primary duty to patients</a:t>
            </a: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135051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Example of Overuse </a:t>
            </a:r>
            <a:br>
              <a:rPr lang="en-US" sz="3200" b="1" i="1" dirty="0" smtClean="0">
                <a:solidFill>
                  <a:srgbClr val="FFFF00"/>
                </a:solidFill>
                <a:effectLst>
                  <a:outerShdw blurRad="38100" dist="38100" dir="2700000" algn="tl">
                    <a:srgbClr val="000000"/>
                  </a:outerShdw>
                </a:effectLst>
                <a:latin typeface="Arial" charset="0"/>
              </a:rPr>
            </a:br>
            <a:r>
              <a:rPr lang="en-US" sz="3200" b="1" i="1" dirty="0" smtClean="0">
                <a:solidFill>
                  <a:srgbClr val="FFFF00"/>
                </a:solidFill>
                <a:effectLst>
                  <a:outerShdw blurRad="38100" dist="38100" dir="2700000" algn="tl">
                    <a:srgbClr val="000000"/>
                  </a:outerShdw>
                </a:effectLst>
                <a:latin typeface="Arial" charset="0"/>
              </a:rPr>
              <a:t>in Medicare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Overuse of complex back surgeries on people on Medicare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He examined Medicare billing data from 2002 to 2007 </a:t>
            </a:r>
            <a:r>
              <a:rPr lang="en-US" sz="2400" dirty="0">
                <a:solidFill>
                  <a:schemeClr val="hlink"/>
                </a:solidFill>
                <a:effectLst/>
                <a:latin typeface="Arial" charset="0"/>
              </a:rPr>
              <a:t>for </a:t>
            </a:r>
            <a:r>
              <a:rPr lang="en-US" sz="2400" dirty="0" smtClean="0">
                <a:solidFill>
                  <a:schemeClr val="hlink"/>
                </a:solidFill>
                <a:effectLst/>
                <a:latin typeface="Arial" charset="0"/>
              </a:rPr>
              <a:t>various </a:t>
            </a:r>
            <a:r>
              <a:rPr lang="en-US" sz="2400" dirty="0">
                <a:solidFill>
                  <a:schemeClr val="hlink"/>
                </a:solidFill>
                <a:effectLst/>
                <a:latin typeface="Arial" charset="0"/>
              </a:rPr>
              <a:t>forms of surgery for spinal stenosis </a:t>
            </a:r>
            <a:endParaRPr lang="en-US" sz="2400" dirty="0" smtClean="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marL="0" indent="0" eaLnBrk="1" hangingPunct="1">
              <a:buClr>
                <a:srgbClr val="FFFF00"/>
              </a:buClr>
              <a:buNone/>
              <a:defRPr/>
            </a:pPr>
            <a:r>
              <a:rPr lang="en-US" sz="2400" dirty="0">
                <a:effectLst/>
                <a:hlinkClick r:id="rId3"/>
              </a:rPr>
              <a:t>http://jama.ama-assn.org/cgi/content/full/303/13/1259?home</a:t>
            </a:r>
            <a:endParaRPr lang="en-US" sz="2400" dirty="0" smtClean="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747769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endParaRPr lang="en-US" sz="3200" b="1" i="1" dirty="0" smtClean="0">
              <a:solidFill>
                <a:srgbClr val="FFFF00"/>
              </a:solidFill>
              <a:effectLst>
                <a:outerShdw blurRad="38100" dist="38100" dir="2700000" algn="tl">
                  <a:srgbClr val="000000"/>
                </a:outerShdw>
              </a:effectLst>
              <a:latin typeface="Arial" charset="0"/>
            </a:endParaRP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While </a:t>
            </a:r>
            <a:r>
              <a:rPr lang="en-US" sz="2400" dirty="0">
                <a:solidFill>
                  <a:schemeClr val="hlink"/>
                </a:solidFill>
                <a:effectLst/>
                <a:latin typeface="Arial" charset="0"/>
              </a:rPr>
              <a:t>the overall rate of surgery for spinal stenosis did not increase, </a:t>
            </a:r>
            <a:r>
              <a:rPr lang="en-US" sz="2400" dirty="0" smtClean="0">
                <a:solidFill>
                  <a:schemeClr val="hlink"/>
                </a:solidFill>
                <a:effectLst/>
                <a:latin typeface="Arial" charset="0"/>
              </a:rPr>
              <a:t>more people had a more complex type of surgery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The </a:t>
            </a:r>
            <a:r>
              <a:rPr lang="en-US" sz="2400" dirty="0">
                <a:solidFill>
                  <a:schemeClr val="hlink"/>
                </a:solidFill>
                <a:effectLst/>
                <a:latin typeface="Arial" charset="0"/>
              </a:rPr>
              <a:t>use of more complex surgical approaches was correlated with a higher rate of complications, a greater risk of death, and more than three times greater hospital charges. </a:t>
            </a:r>
          </a:p>
          <a:p>
            <a:pPr eaLnBrk="1" hangingPunct="1">
              <a:buClr>
                <a:srgbClr val="FFFF00"/>
              </a:buClr>
              <a:buFont typeface="Wingdings" pitchFamily="2" charset="2"/>
              <a:buChar char="v"/>
              <a:defRPr/>
            </a:pP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555506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endParaRPr lang="en-US" smtClean="0"/>
          </a:p>
        </p:txBody>
      </p:sp>
      <p:sp>
        <p:nvSpPr>
          <p:cNvPr id="571395" name="Rectangle 3"/>
          <p:cNvSpPr>
            <a:spLocks noGrp="1" noChangeArrowheads="1"/>
          </p:cNvSpPr>
          <p:nvPr>
            <p:ph type="body" idx="1"/>
          </p:nvPr>
        </p:nvSpPr>
        <p:spPr/>
        <p:txBody>
          <a:bodyPr/>
          <a:lstStyle/>
          <a:p>
            <a:pPr eaLnBrk="1" hangingPunct="1">
              <a:defRPr/>
            </a:pPr>
            <a:endParaRPr lang="en-US">
              <a:ea typeface="+mn-ea"/>
              <a:cs typeface="+mn-cs"/>
            </a:endParaRPr>
          </a:p>
        </p:txBody>
      </p:sp>
      <p:pic>
        <p:nvPicPr>
          <p:cNvPr id="111620" name="Picture 4" descr="TREATMENT_TRAP_-_Gibs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28600"/>
            <a:ext cx="5638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648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Medicare Incentives Drive</a:t>
            </a:r>
            <a:br>
              <a:rPr lang="en-US" sz="3200" b="1" i="1" dirty="0" smtClean="0">
                <a:solidFill>
                  <a:srgbClr val="FFFF00"/>
                </a:solidFill>
                <a:effectLst>
                  <a:outerShdw blurRad="38100" dist="38100" dir="2700000" algn="tl">
                    <a:srgbClr val="000000"/>
                  </a:outerShdw>
                </a:effectLst>
                <a:latin typeface="Arial" charset="0"/>
              </a:rPr>
            </a:br>
            <a:r>
              <a:rPr lang="en-US" sz="3200" b="1" i="1" dirty="0" smtClean="0">
                <a:solidFill>
                  <a:srgbClr val="FFFF00"/>
                </a:solidFill>
                <a:effectLst>
                  <a:outerShdw blurRad="38100" dist="38100" dir="2700000" algn="tl">
                    <a:srgbClr val="000000"/>
                  </a:outerShdw>
                </a:effectLst>
                <a:latin typeface="Arial" charset="0"/>
              </a:rPr>
              <a:t>Higher Cost Procedures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The result: a surgery </a:t>
            </a:r>
            <a:r>
              <a:rPr lang="en-US" sz="2400" dirty="0">
                <a:solidFill>
                  <a:schemeClr val="hlink"/>
                </a:solidFill>
                <a:effectLst/>
                <a:latin typeface="Arial" charset="0"/>
              </a:rPr>
              <a:t>that has no proof of added benefit </a:t>
            </a:r>
            <a:r>
              <a:rPr lang="en-US" sz="2400" dirty="0" smtClean="0">
                <a:solidFill>
                  <a:schemeClr val="hlink"/>
                </a:solidFill>
                <a:effectLst/>
                <a:latin typeface="Arial" charset="0"/>
              </a:rPr>
              <a:t>went from a rarely performed procedure to comprise one-fifth of </a:t>
            </a:r>
            <a:r>
              <a:rPr lang="en-US" sz="2400" dirty="0">
                <a:solidFill>
                  <a:schemeClr val="hlink"/>
                </a:solidFill>
                <a:effectLst/>
                <a:latin typeface="Arial" charset="0"/>
              </a:rPr>
              <a:t>all surgeries of that type, </a:t>
            </a:r>
            <a:r>
              <a:rPr lang="en-US" sz="2400" dirty="0" smtClean="0">
                <a:solidFill>
                  <a:schemeClr val="hlink"/>
                </a:solidFill>
                <a:effectLst/>
                <a:latin typeface="Arial" charset="0"/>
              </a:rPr>
              <a:t>increasing the risk to patients and increasing Medicare spending </a:t>
            </a: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150991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Reasons for </a:t>
            </a:r>
            <a:br>
              <a:rPr lang="en-US" sz="3200" b="1" i="1" dirty="0" smtClean="0">
                <a:solidFill>
                  <a:srgbClr val="FFFF00"/>
                </a:solidFill>
                <a:effectLst>
                  <a:outerShdw blurRad="38100" dist="38100" dir="2700000" algn="tl">
                    <a:srgbClr val="000000"/>
                  </a:outerShdw>
                </a:effectLst>
                <a:latin typeface="Arial" charset="0"/>
              </a:rPr>
            </a:br>
            <a:r>
              <a:rPr lang="en-US" sz="3200" b="1" i="1" dirty="0" smtClean="0">
                <a:solidFill>
                  <a:srgbClr val="FFFF00"/>
                </a:solidFill>
                <a:effectLst>
                  <a:outerShdw blurRad="38100" dist="38100" dir="2700000" algn="tl">
                    <a:srgbClr val="000000"/>
                  </a:outerShdw>
                </a:effectLst>
                <a:latin typeface="Arial" charset="0"/>
              </a:rPr>
              <a:t>Higher Cost Procedures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According to the authors, medical </a:t>
            </a:r>
            <a:r>
              <a:rPr lang="en-US" sz="2400" dirty="0">
                <a:solidFill>
                  <a:schemeClr val="hlink"/>
                </a:solidFill>
                <a:effectLst/>
                <a:latin typeface="Arial" charset="0"/>
              </a:rPr>
              <a:t>device makers have heavily promoted the </a:t>
            </a:r>
            <a:r>
              <a:rPr lang="en-US" sz="2400" dirty="0" smtClean="0">
                <a:solidFill>
                  <a:schemeClr val="hlink"/>
                </a:solidFill>
                <a:effectLst/>
                <a:latin typeface="Arial" charset="0"/>
              </a:rPr>
              <a:t>devices and materials used in more complex surgeries which can cost as much as $50,000 per operation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A JAMA editorial noted that the surgical fees can be 10 times more for the more complex surgery with more complications</a:t>
            </a:r>
            <a:endParaRPr lang="en-US" sz="2400" dirty="0">
              <a:solidFill>
                <a:schemeClr val="hlink"/>
              </a:solidFill>
              <a:effectLst/>
              <a:latin typeface="Arial" charset="0"/>
            </a:endParaRPr>
          </a:p>
          <a:p>
            <a:pPr marL="0" indent="0" eaLnBrk="1" hangingPunct="1">
              <a:buClr>
                <a:srgbClr val="FFFF00"/>
              </a:buClr>
              <a:buNone/>
              <a:defRPr/>
            </a:pPr>
            <a:r>
              <a:rPr lang="en-US" sz="2400" dirty="0">
                <a:effectLst/>
                <a:hlinkClick r:id="rId3"/>
              </a:rPr>
              <a:t>http://jama.ama-assn.org/cgi/content/full/303/13/1309?home</a:t>
            </a:r>
            <a:r>
              <a:rPr lang="en-US" sz="2400" dirty="0" smtClean="0">
                <a:solidFill>
                  <a:schemeClr val="hlink"/>
                </a:solidFill>
                <a:effectLst/>
                <a:latin typeface="Arial" charset="0"/>
              </a:rPr>
              <a:t> </a:t>
            </a: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501457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Kentucky Hospital Charges </a:t>
            </a:r>
            <a:br>
              <a:rPr lang="en-US" sz="4000" b="1" i="1" dirty="0" smtClean="0">
                <a:solidFill>
                  <a:srgbClr val="FFFF00"/>
                </a:solidFill>
                <a:effectLst>
                  <a:outerShdw blurRad="38100" dist="38100" dir="2700000" algn="tl">
                    <a:srgbClr val="000000"/>
                  </a:outerShdw>
                </a:effectLst>
                <a:latin typeface="Arial" charset="0"/>
                <a:ea typeface="+mj-ea"/>
                <a:cs typeface="+mj-cs"/>
              </a:rPr>
            </a:br>
            <a:r>
              <a:rPr lang="en-US" sz="4000" b="1" i="1" dirty="0" smtClean="0">
                <a:solidFill>
                  <a:srgbClr val="FFFF00"/>
                </a:solidFill>
                <a:effectLst>
                  <a:outerShdw blurRad="38100" dist="38100" dir="2700000" algn="tl">
                    <a:srgbClr val="000000"/>
                  </a:outerShdw>
                </a:effectLst>
                <a:latin typeface="Arial" charset="0"/>
                <a:ea typeface="+mj-ea"/>
                <a:cs typeface="+mj-cs"/>
              </a:rPr>
              <a:t>for a Cardiac Stent: DRG 246 </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r>
              <a:rPr lang="en-US" sz="2400" dirty="0" smtClean="0">
                <a:solidFill>
                  <a:schemeClr val="hlink"/>
                </a:solidFill>
                <a:effectLst/>
                <a:latin typeface="Arial" charset="0"/>
              </a:rPr>
              <a:t>  </a:t>
            </a:r>
          </a:p>
          <a:p>
            <a:pPr marL="0" indent="0" eaLnBrk="1" hangingPunct="1">
              <a:lnSpc>
                <a:spcPct val="90000"/>
              </a:lnSpc>
              <a:buClr>
                <a:srgbClr val="FFFF00"/>
              </a:buClr>
              <a:buNone/>
            </a:pPr>
            <a:r>
              <a:rPr lang="en-US" sz="2400" dirty="0" smtClean="0">
                <a:solidFill>
                  <a:schemeClr val="hlink"/>
                </a:solidFill>
                <a:effectLst/>
                <a:latin typeface="Arial" charset="0"/>
              </a:rPr>
              <a:t>Hospital                </a:t>
            </a:r>
            <a:r>
              <a:rPr lang="en-US" sz="2400" dirty="0" err="1" smtClean="0">
                <a:solidFill>
                  <a:schemeClr val="hlink"/>
                </a:solidFill>
                <a:effectLst/>
                <a:latin typeface="Arial" charset="0"/>
              </a:rPr>
              <a:t>Hospital</a:t>
            </a:r>
            <a:r>
              <a:rPr lang="en-US" sz="2400" dirty="0" smtClean="0">
                <a:solidFill>
                  <a:schemeClr val="hlink"/>
                </a:solidFill>
                <a:effectLst/>
                <a:latin typeface="Arial" charset="0"/>
              </a:rPr>
              <a:t>          Medicare  </a:t>
            </a:r>
          </a:p>
          <a:p>
            <a:pPr marL="0" indent="0" eaLnBrk="1" hangingPunct="1">
              <a:lnSpc>
                <a:spcPct val="90000"/>
              </a:lnSpc>
              <a:buClr>
                <a:srgbClr val="FFFF00"/>
              </a:buClr>
              <a:buNone/>
            </a:pPr>
            <a:r>
              <a:rPr lang="en-US" sz="2400" dirty="0" smtClean="0">
                <a:solidFill>
                  <a:schemeClr val="hlink"/>
                </a:solidFill>
                <a:effectLst/>
                <a:latin typeface="Arial" charset="0"/>
              </a:rPr>
              <a:t>		        Charges	 Payment	 </a:t>
            </a:r>
          </a:p>
          <a:p>
            <a:pPr marL="0" indent="0" eaLnBrk="1" hangingPunct="1">
              <a:lnSpc>
                <a:spcPct val="90000"/>
              </a:lnSpc>
              <a:buClr>
                <a:srgbClr val="FFFF00"/>
              </a:buClr>
              <a:buNone/>
            </a:pPr>
            <a:endParaRPr lang="en-US" sz="2400" dirty="0">
              <a:solidFill>
                <a:schemeClr val="hlink"/>
              </a:solidFill>
              <a:effectLst/>
              <a:latin typeface="Arial" charset="0"/>
            </a:endParaRPr>
          </a:p>
          <a:p>
            <a:pPr marL="0" indent="0" eaLnBrk="1" hangingPunct="1">
              <a:lnSpc>
                <a:spcPct val="90000"/>
              </a:lnSpc>
              <a:buClr>
                <a:srgbClr val="FFFF00"/>
              </a:buClr>
              <a:buNone/>
            </a:pPr>
            <a:r>
              <a:rPr lang="en-US" sz="2400" dirty="0" smtClean="0">
                <a:solidFill>
                  <a:schemeClr val="hlink"/>
                </a:solidFill>
                <a:effectLst/>
                <a:latin typeface="Arial" charset="0"/>
              </a:rPr>
              <a:t>Pikeville Med </a:t>
            </a:r>
            <a:r>
              <a:rPr lang="en-US" sz="2400" dirty="0" err="1" smtClean="0">
                <a:solidFill>
                  <a:schemeClr val="hlink"/>
                </a:solidFill>
                <a:effectLst/>
                <a:latin typeface="Arial" charset="0"/>
              </a:rPr>
              <a:t>Ctr</a:t>
            </a:r>
            <a:r>
              <a:rPr lang="en-US" sz="2400" dirty="0" smtClean="0">
                <a:solidFill>
                  <a:schemeClr val="hlink"/>
                </a:solidFill>
                <a:effectLst/>
                <a:latin typeface="Arial" charset="0"/>
              </a:rPr>
              <a:t>:  $101,594         $36,313</a:t>
            </a:r>
          </a:p>
          <a:p>
            <a:pPr marL="0" indent="0" eaLnBrk="1" hangingPunct="1">
              <a:lnSpc>
                <a:spcPct val="90000"/>
              </a:lnSpc>
              <a:buClr>
                <a:srgbClr val="FFFF00"/>
              </a:buClr>
              <a:buNone/>
            </a:pPr>
            <a:endParaRPr lang="en-US" sz="2400" dirty="0">
              <a:solidFill>
                <a:schemeClr val="hlink"/>
              </a:solidFill>
              <a:effectLst/>
              <a:latin typeface="Arial" charset="0"/>
            </a:endParaRPr>
          </a:p>
          <a:p>
            <a:pPr marL="0" indent="0" eaLnBrk="1" hangingPunct="1">
              <a:lnSpc>
                <a:spcPct val="90000"/>
              </a:lnSpc>
              <a:buClr>
                <a:srgbClr val="FFFF00"/>
              </a:buClr>
              <a:buNone/>
            </a:pPr>
            <a:r>
              <a:rPr lang="en-US" sz="2400" dirty="0" smtClean="0">
                <a:solidFill>
                  <a:schemeClr val="hlink"/>
                </a:solidFill>
                <a:effectLst/>
                <a:latin typeface="Arial" charset="0"/>
              </a:rPr>
              <a:t>Baptist </a:t>
            </a:r>
            <a:r>
              <a:rPr lang="en-US" sz="2400" dirty="0" err="1" smtClean="0">
                <a:solidFill>
                  <a:schemeClr val="hlink"/>
                </a:solidFill>
                <a:effectLst/>
                <a:latin typeface="Arial" charset="0"/>
              </a:rPr>
              <a:t>Hosp.East</a:t>
            </a:r>
            <a:r>
              <a:rPr lang="en-US" sz="2400" dirty="0" smtClean="0">
                <a:solidFill>
                  <a:schemeClr val="hlink"/>
                </a:solidFill>
                <a:effectLst/>
                <a:latin typeface="Arial" charset="0"/>
              </a:rPr>
              <a:t> $ 43,823          $16,741</a:t>
            </a:r>
          </a:p>
          <a:p>
            <a:pPr marL="0" indent="0" eaLnBrk="1" hangingPunct="1">
              <a:lnSpc>
                <a:spcPct val="90000"/>
              </a:lnSpc>
              <a:buClr>
                <a:srgbClr val="FFFF00"/>
              </a:buClr>
              <a:buNone/>
            </a:pPr>
            <a:endParaRPr lang="en-US" sz="2400" dirty="0">
              <a:solidFill>
                <a:schemeClr val="hlink"/>
              </a:solidFill>
              <a:effectLst/>
              <a:latin typeface="Arial" charset="0"/>
            </a:endParaRPr>
          </a:p>
          <a:p>
            <a:pPr marL="0" indent="0" eaLnBrk="1" hangingPunct="1">
              <a:lnSpc>
                <a:spcPct val="90000"/>
              </a:lnSpc>
              <a:buClr>
                <a:srgbClr val="FFFF00"/>
              </a:buClr>
              <a:buNone/>
            </a:pPr>
            <a:r>
              <a:rPr lang="en-US" sz="2400" dirty="0" smtClean="0">
                <a:solidFill>
                  <a:schemeClr val="hlink"/>
                </a:solidFill>
                <a:effectLst/>
                <a:latin typeface="Arial" charset="0"/>
              </a:rPr>
              <a:t>Lake </a:t>
            </a:r>
          </a:p>
          <a:p>
            <a:pPr marL="0" indent="0" eaLnBrk="1" hangingPunct="1">
              <a:lnSpc>
                <a:spcPct val="90000"/>
              </a:lnSpc>
              <a:buClr>
                <a:srgbClr val="FFFF00"/>
              </a:buClr>
              <a:buNone/>
            </a:pPr>
            <a:r>
              <a:rPr lang="en-US" sz="2400" dirty="0" smtClean="0">
                <a:solidFill>
                  <a:schemeClr val="hlink"/>
                </a:solidFill>
                <a:effectLst/>
                <a:latin typeface="Arial" charset="0"/>
              </a:rPr>
              <a:t>Cumberland           $100,291         $20,747</a:t>
            </a:r>
          </a:p>
          <a:p>
            <a:pPr marL="0" indent="0" eaLnBrk="1" hangingPunct="1">
              <a:lnSpc>
                <a:spcPct val="90000"/>
              </a:lnSpc>
              <a:buClr>
                <a:srgbClr val="FFFF00"/>
              </a:buClr>
              <a:buNone/>
            </a:pPr>
            <a:r>
              <a:rPr lang="en-US" sz="1200" dirty="0">
                <a:solidFill>
                  <a:schemeClr val="hlink"/>
                </a:solidFill>
                <a:effectLst/>
                <a:latin typeface="Arial" charset="0"/>
              </a:rPr>
              <a:t>https://data.cms.gov/Medicare/Inpatient-Prospective-Payment-System-IPPS-Provider/97k6-zzx3</a:t>
            </a:r>
            <a:endParaRPr lang="en-US" sz="1200" dirty="0" smtClean="0">
              <a:solidFill>
                <a:schemeClr val="hlink"/>
              </a:solidFill>
              <a:effectLst/>
              <a:latin typeface="Arial" charset="0"/>
            </a:endParaRPr>
          </a:p>
          <a:p>
            <a:pPr marL="0" indent="0" eaLnBrk="1" hangingPunct="1">
              <a:lnSpc>
                <a:spcPct val="90000"/>
              </a:lnSpc>
              <a:buClr>
                <a:srgbClr val="FFFF00"/>
              </a:buClr>
              <a:buNone/>
            </a:pPr>
            <a:endParaRPr lang="en-US" sz="1000" dirty="0" smtClean="0">
              <a:solidFill>
                <a:schemeClr val="hlink"/>
              </a:solidFill>
              <a:effectLst/>
              <a:latin typeface="Arial" charset="0"/>
            </a:endParaRPr>
          </a:p>
          <a:p>
            <a:pPr marL="0" indent="0" eaLnBrk="1" hangingPunct="1">
              <a:lnSpc>
                <a:spcPct val="90000"/>
              </a:lnSpc>
              <a:buClr>
                <a:srgbClr val="FFFF00"/>
              </a:buClr>
              <a:buNone/>
            </a:pPr>
            <a:endParaRPr lang="en-US" sz="2400" dirty="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marL="0" indent="0" eaLnBrk="1" hangingPunct="1">
              <a:lnSpc>
                <a:spcPct val="90000"/>
              </a:lnSpc>
              <a:buClr>
                <a:srgbClr val="FFFF00"/>
              </a:buClr>
              <a:buNone/>
            </a:pPr>
            <a:endParaRPr lang="en-US" sz="1000" dirty="0" smtClean="0">
              <a:solidFill>
                <a:schemeClr val="hlink"/>
              </a:solidFill>
              <a:effectLst/>
              <a:latin typeface="Arial" charset="0"/>
            </a:endParaRPr>
          </a:p>
          <a:p>
            <a:pPr marL="0" indent="0" eaLnBrk="1" hangingPunct="1">
              <a:lnSpc>
                <a:spcPct val="90000"/>
              </a:lnSpc>
              <a:buClr>
                <a:srgbClr val="FFFF00"/>
              </a:buClr>
              <a:buNone/>
            </a:pPr>
            <a:r>
              <a:rPr lang="en-US" sz="2400" dirty="0" smtClean="0">
                <a:solidFill>
                  <a:schemeClr val="hlink"/>
                </a:solidFill>
                <a:effectLst/>
                <a:latin typeface="Arial" charset="0"/>
              </a:rPr>
              <a:t> </a:t>
            </a: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856113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A Conclusion to Draw</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Seniors’ entitlement to Medicare is not why Medicare is headed over a fiscal cliff</a:t>
            </a:r>
          </a:p>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The health care industry’s entitlement to Medicare’s money is driving Medicare over the cliff </a:t>
            </a: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4065944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The Transformation of the </a:t>
            </a:r>
            <a:br>
              <a:rPr lang="en-US" sz="3200" b="1" i="1" dirty="0" smtClean="0">
                <a:solidFill>
                  <a:srgbClr val="FFFF00"/>
                </a:solidFill>
                <a:effectLst>
                  <a:outerShdw blurRad="38100" dist="38100" dir="2700000" algn="tl">
                    <a:srgbClr val="000000"/>
                  </a:outerShdw>
                </a:effectLst>
                <a:latin typeface="Arial" charset="0"/>
              </a:rPr>
            </a:br>
            <a:r>
              <a:rPr lang="en-US" sz="3200" b="1" i="1" dirty="0" smtClean="0">
                <a:solidFill>
                  <a:srgbClr val="FFFF00"/>
                </a:solidFill>
                <a:effectLst>
                  <a:outerShdw blurRad="38100" dist="38100" dir="2700000" algn="tl">
                    <a:srgbClr val="000000"/>
                  </a:outerShdw>
                </a:effectLst>
                <a:latin typeface="Arial" charset="0"/>
              </a:rPr>
              <a:t>Medicare</a:t>
            </a:r>
            <a:r>
              <a:rPr lang="en-US" sz="3200" b="1" i="1" dirty="0">
                <a:solidFill>
                  <a:srgbClr val="FFFF00"/>
                </a:solidFill>
                <a:effectLst>
                  <a:outerShdw blurRad="38100" dist="38100" dir="2700000" algn="tl">
                    <a:srgbClr val="000000"/>
                  </a:outerShdw>
                </a:effectLst>
                <a:latin typeface="Arial" charset="0"/>
              </a:rPr>
              <a:t> </a:t>
            </a:r>
            <a:r>
              <a:rPr lang="en-US" sz="3200" b="1" i="1" dirty="0" smtClean="0">
                <a:solidFill>
                  <a:srgbClr val="FFFF00"/>
                </a:solidFill>
                <a:effectLst>
                  <a:outerShdw blurRad="38100" dist="38100" dir="2700000" algn="tl">
                    <a:srgbClr val="000000"/>
                  </a:outerShdw>
                </a:effectLst>
                <a:latin typeface="Arial" charset="0"/>
              </a:rPr>
              <a:t>Hospice Benefit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Hospice care accounts for 1 percent of Medicare spending and its trends are a microcosm of Medicare overall</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Hospice care in the US began as a charitable</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In the 1980s, Medicare began to pay for hospice care </a:t>
            </a: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774462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85800" y="304800"/>
            <a:ext cx="7772400" cy="1143000"/>
          </a:xfrm>
        </p:spPr>
        <p:txBody>
          <a:bodyPr/>
          <a:lstStyle/>
          <a:p>
            <a:pPr algn="ctr" eaLnBrk="1" hangingPunct="1">
              <a:defRPr/>
            </a:pPr>
            <a:endParaRPr lang="en-US" sz="3200" b="1" i="1" dirty="0" smtClean="0">
              <a:solidFill>
                <a:srgbClr val="FFFF00"/>
              </a:solidFill>
              <a:effectLst>
                <a:outerShdw blurRad="38100" dist="38100" dir="2700000" algn="tl">
                  <a:srgbClr val="000000"/>
                </a:outerShdw>
              </a:effectLst>
              <a:latin typeface="Arial" charset="0"/>
            </a:endParaRP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Hospices are paid on a per diem basis, around $150 a day</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a:solidFill>
                  <a:schemeClr val="hlink"/>
                </a:solidFill>
                <a:effectLst/>
                <a:latin typeface="Arial" charset="0"/>
              </a:rPr>
              <a:t>Just 25 years later, half of all hospices are </a:t>
            </a:r>
            <a:r>
              <a:rPr lang="en-US" sz="2400" dirty="0" smtClean="0">
                <a:solidFill>
                  <a:schemeClr val="hlink"/>
                </a:solidFill>
                <a:effectLst/>
                <a:latin typeface="Arial" charset="0"/>
              </a:rPr>
              <a:t>for-profit</a:t>
            </a:r>
          </a:p>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Many of the largest for profit hospices  have settled with the US Department of Justice for enrolling people who are not dying, which is fraudulent use of Medicare</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442286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85800" y="3048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From Patient-Centered to Business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smtClean="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The largest for-profit hospice in the US, Vitas, has under federal investigation for Medicare fraud. A former manager accused the hospice chain of enrolling people who were not terminally ill.  The parent company is </a:t>
            </a:r>
            <a:r>
              <a:rPr lang="en-US" sz="2400" dirty="0" err="1" smtClean="0">
                <a:solidFill>
                  <a:schemeClr val="hlink"/>
                </a:solidFill>
                <a:effectLst/>
                <a:latin typeface="Arial" charset="0"/>
              </a:rPr>
              <a:t>Roto</a:t>
            </a:r>
            <a:r>
              <a:rPr lang="en-US" sz="2400" dirty="0" smtClean="0">
                <a:solidFill>
                  <a:schemeClr val="hlink"/>
                </a:solidFill>
                <a:effectLst/>
                <a:latin typeface="Arial" charset="0"/>
              </a:rPr>
              <a:t>-Rooter plumbing</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Hospices spend money to defend against these claims.  That money comes from hospice revenue that, in turn, comes from the payroll tax contributions you make</a:t>
            </a:r>
          </a:p>
          <a:p>
            <a:pPr marL="0" indent="0" eaLnBrk="1" hangingPunct="1">
              <a:buClr>
                <a:srgbClr val="FFFF00"/>
              </a:buClr>
              <a:buNone/>
              <a:defRPr/>
            </a:pPr>
            <a:endParaRPr lang="en-US" sz="2400" dirty="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108344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85800" y="3048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From Patient-Centered to Business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a:solidFill>
                  <a:schemeClr val="hlink"/>
                </a:solidFill>
                <a:effectLst/>
                <a:latin typeface="Arial" charset="0"/>
              </a:rPr>
              <a:t>In January 2012, the </a:t>
            </a:r>
            <a:r>
              <a:rPr lang="en-US" sz="2400" dirty="0" smtClean="0">
                <a:solidFill>
                  <a:schemeClr val="hlink"/>
                </a:solidFill>
                <a:effectLst/>
                <a:latin typeface="Arial" charset="0"/>
              </a:rPr>
              <a:t>US </a:t>
            </a:r>
            <a:r>
              <a:rPr lang="en-US" sz="2400" dirty="0">
                <a:solidFill>
                  <a:schemeClr val="hlink"/>
                </a:solidFill>
                <a:effectLst/>
                <a:latin typeface="Arial" charset="0"/>
              </a:rPr>
              <a:t>DOJ joined a suit against </a:t>
            </a:r>
            <a:r>
              <a:rPr lang="en-US" sz="2400" dirty="0" smtClean="0">
                <a:solidFill>
                  <a:schemeClr val="hlink"/>
                </a:solidFill>
                <a:effectLst/>
                <a:latin typeface="Arial" charset="0"/>
              </a:rPr>
              <a:t>an </a:t>
            </a:r>
            <a:r>
              <a:rPr lang="en-US" sz="2400" dirty="0">
                <a:solidFill>
                  <a:schemeClr val="hlink"/>
                </a:solidFill>
                <a:effectLst/>
                <a:latin typeface="Arial" charset="0"/>
              </a:rPr>
              <a:t>Arkansas-based hospice operating in 19 </a:t>
            </a:r>
            <a:r>
              <a:rPr lang="en-US" sz="2400" dirty="0" smtClean="0">
                <a:solidFill>
                  <a:schemeClr val="hlink"/>
                </a:solidFill>
                <a:effectLst/>
                <a:latin typeface="Arial" charset="0"/>
              </a:rPr>
              <a:t>states</a:t>
            </a: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2400" dirty="0" smtClean="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According to a Kaiser Health News report, hospice employees went door-to-door in public housing projects to find people they could label terminally ill and enroll them</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Employees rode with Meals on Wheels volunteers to find prospective customers</a:t>
            </a: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921560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85800" y="304800"/>
            <a:ext cx="7772400" cy="1143000"/>
          </a:xfrm>
        </p:spPr>
        <p:txBody>
          <a:bodyPr/>
          <a:lstStyle/>
          <a:p>
            <a:pPr algn="ctr" eaLnBrk="1" hangingPunct="1">
              <a:defRPr/>
            </a:pPr>
            <a:endParaRPr lang="en-US" sz="3200" b="1" i="1" dirty="0" smtClean="0">
              <a:solidFill>
                <a:srgbClr val="FFFF00"/>
              </a:solidFill>
              <a:effectLst>
                <a:outerShdw blurRad="38100" dist="38100" dir="2700000" algn="tl">
                  <a:srgbClr val="000000"/>
                </a:outerShdw>
              </a:effectLst>
              <a:latin typeface="Arial" charset="0"/>
            </a:endParaRP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a:solidFill>
                  <a:schemeClr val="hlink"/>
                </a:solidFill>
                <a:effectLst/>
                <a:latin typeface="Arial" charset="0"/>
              </a:rPr>
              <a:t>N</a:t>
            </a:r>
            <a:r>
              <a:rPr lang="en-US" sz="2400" dirty="0" smtClean="0">
                <a:solidFill>
                  <a:schemeClr val="hlink"/>
                </a:solidFill>
                <a:effectLst/>
                <a:latin typeface="Arial" charset="0"/>
              </a:rPr>
              <a:t>urses were instructed to “chart negative” in the medical record even when patients were stable or improving to justify continuing the $150 per diem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Patients forgo curative care when in hospice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Non-clinical senior managers were involved in many decisions on when patients should leave hospice</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173946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rPr>
              <a:t>Private Equity Firms in Hospice  </a:t>
            </a: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Private equity firms are investing in for-profit hospices.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Private equity is used to bring working capital to a company to help it expand or restructure operations.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What value added does it bring to a labor-intensive activity that does not require any specialized management? </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937358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609600" y="152400"/>
            <a:ext cx="7772400" cy="1143000"/>
          </a:xfrm>
        </p:spPr>
        <p:txBody>
          <a:bodyPr/>
          <a:lstStyle/>
          <a:p>
            <a:pPr algn="ctr" eaLnBrk="1" hangingPunct="1">
              <a:defRPr/>
            </a:pPr>
            <a:endParaRPr lang="en-US" sz="3200" b="1" i="1" dirty="0" smtClean="0">
              <a:solidFill>
                <a:srgbClr val="FFFF00"/>
              </a:solidFill>
              <a:effectLst>
                <a:outerShdw blurRad="38100" dist="38100" dir="2700000" algn="tl">
                  <a:srgbClr val="000000"/>
                </a:outerShdw>
              </a:effectLst>
              <a:latin typeface="Arial" charset="0"/>
            </a:endParaRPr>
          </a:p>
        </p:txBody>
      </p:sp>
      <p:sp>
        <p:nvSpPr>
          <p:cNvPr id="1536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smtClean="0">
              <a:solidFill>
                <a:schemeClr val="hlink"/>
              </a:solidFill>
              <a:effectLst/>
              <a:latin typeface="Arial" charset="0"/>
            </a:endParaRPr>
          </a:p>
          <a:p>
            <a:pPr eaLnBrk="1" hangingPunct="1">
              <a:buClr>
                <a:srgbClr val="FFFF00"/>
              </a:buClr>
              <a:buFont typeface="Wingdings" pitchFamily="2" charset="2"/>
              <a:buChar char="v"/>
              <a:defRPr/>
            </a:pPr>
            <a:r>
              <a:rPr lang="en-US" sz="2400" dirty="0">
                <a:solidFill>
                  <a:schemeClr val="hlink"/>
                </a:solidFill>
                <a:effectLst/>
                <a:latin typeface="Arial" charset="0"/>
              </a:rPr>
              <a:t>A market-based economy works when all parties to a transaction benefit</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What </a:t>
            </a:r>
            <a:r>
              <a:rPr lang="en-US" sz="2400" dirty="0">
                <a:solidFill>
                  <a:schemeClr val="hlink"/>
                </a:solidFill>
                <a:effectLst/>
                <a:latin typeface="Arial" charset="0"/>
              </a:rPr>
              <a:t>are patients </a:t>
            </a:r>
            <a:r>
              <a:rPr lang="en-US" sz="2400" dirty="0" smtClean="0">
                <a:solidFill>
                  <a:schemeClr val="hlink"/>
                </a:solidFill>
                <a:effectLst/>
                <a:latin typeface="Arial" charset="0"/>
              </a:rPr>
              <a:t>-- and </a:t>
            </a:r>
            <a:r>
              <a:rPr lang="en-US" sz="2400" dirty="0">
                <a:solidFill>
                  <a:schemeClr val="hlink"/>
                </a:solidFill>
                <a:effectLst/>
                <a:latin typeface="Arial" charset="0"/>
              </a:rPr>
              <a:t>all of us who pay for Medicare </a:t>
            </a:r>
            <a:r>
              <a:rPr lang="en-US" sz="2400" dirty="0" smtClean="0">
                <a:solidFill>
                  <a:schemeClr val="hlink"/>
                </a:solidFill>
                <a:effectLst/>
                <a:latin typeface="Arial" charset="0"/>
              </a:rPr>
              <a:t>-- receiving </a:t>
            </a:r>
            <a:r>
              <a:rPr lang="en-US" sz="2400" dirty="0">
                <a:solidFill>
                  <a:schemeClr val="hlink"/>
                </a:solidFill>
                <a:effectLst/>
                <a:latin typeface="Arial" charset="0"/>
              </a:rPr>
              <a:t>in return for money being taken?  </a:t>
            </a:r>
            <a:endParaRPr lang="en-US" sz="2400" dirty="0" smtClean="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r>
              <a:rPr lang="en-US" sz="2400" dirty="0" smtClean="0">
                <a:solidFill>
                  <a:schemeClr val="hlink"/>
                </a:solidFill>
                <a:effectLst/>
                <a:latin typeface="Arial" charset="0"/>
              </a:rPr>
              <a:t>The public is compelled to ask:  what is the benefit to the patient?</a:t>
            </a: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2400" dirty="0">
              <a:solidFill>
                <a:schemeClr val="hlink"/>
              </a:solidFill>
              <a:effectLst/>
              <a:latin typeface="Arial" charset="0"/>
            </a:endParaRPr>
          </a:p>
          <a:p>
            <a:pPr eaLnBrk="1" hangingPunct="1">
              <a:buClr>
                <a:srgbClr val="FFFF00"/>
              </a:buClr>
              <a:buFont typeface="Wingdings" pitchFamily="2" charset="2"/>
              <a:buChar char="v"/>
              <a:defRPr/>
            </a:pPr>
            <a:endParaRPr lang="en-US" sz="1200" dirty="0">
              <a:solidFill>
                <a:schemeClr val="hlink"/>
              </a:solidFill>
              <a:effectLst/>
              <a:latin typeface="Arial" charset="0"/>
            </a:endParaRPr>
          </a:p>
          <a:p>
            <a:pPr marL="0" indent="0" eaLnBrk="1" hangingPunct="1">
              <a:buClr>
                <a:srgbClr val="FFFF00"/>
              </a:buClr>
              <a:buNone/>
              <a:defRPr/>
            </a:pPr>
            <a:endParaRPr lang="en-US" sz="1200" dirty="0" smtClean="0">
              <a:solidFill>
                <a:schemeClr val="hlink"/>
              </a:solidFill>
              <a:effectLst/>
              <a:latin typeface="Arial" charset="0"/>
            </a:endParaRPr>
          </a:p>
        </p:txBody>
      </p:sp>
      <p:sp>
        <p:nvSpPr>
          <p:cNvPr id="18436"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154974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Speaking Truth  </a:t>
            </a:r>
            <a:br>
              <a:rPr lang="en-US" sz="3200" b="1" i="1" dirty="0" smtClean="0">
                <a:solidFill>
                  <a:srgbClr val="FFFF00"/>
                </a:solidFill>
                <a:effectLst>
                  <a:outerShdw blurRad="38100" dist="38100" dir="2700000" algn="tl">
                    <a:srgbClr val="000000"/>
                  </a:outerShdw>
                </a:effectLst>
                <a:latin typeface="Arial" charset="0"/>
                <a:ea typeface="+mj-ea"/>
                <a:cs typeface="+mj-cs"/>
              </a:rPr>
            </a:br>
            <a:r>
              <a:rPr lang="en-US" sz="3200" b="1" i="1" dirty="0" smtClean="0">
                <a:solidFill>
                  <a:srgbClr val="FFFF00"/>
                </a:solidFill>
                <a:effectLst>
                  <a:outerShdw blurRad="38100" dist="38100" dir="2700000" algn="tl">
                    <a:srgbClr val="000000"/>
                  </a:outerShdw>
                </a:effectLst>
                <a:latin typeface="Arial" charset="0"/>
                <a:ea typeface="+mj-ea"/>
                <a:cs typeface="+mj-cs"/>
              </a:rPr>
              <a:t>About Overuse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“I was brought into a 6000 employee hospital to assess the culture. The cardiac surgeons will do surgery on anyone who moves…</a:t>
            </a:r>
          </a:p>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After meeting with the CEO I was told that I ‘upset him greatly with my comments that they were doing unethical and immoral surgeries.”</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smtClean="0">
              <a:solidFill>
                <a:schemeClr val="hlink"/>
              </a:solidFill>
              <a:effectLst/>
              <a:latin typeface="Arial" charset="0"/>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4267893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Speaking Truth  </a:t>
            </a:r>
            <a:br>
              <a:rPr lang="en-US" sz="3200" b="1" i="1" dirty="0" smtClean="0">
                <a:solidFill>
                  <a:srgbClr val="FFFF00"/>
                </a:solidFill>
                <a:effectLst>
                  <a:outerShdw blurRad="38100" dist="38100" dir="2700000" algn="tl">
                    <a:srgbClr val="000000"/>
                  </a:outerShdw>
                </a:effectLst>
                <a:latin typeface="Arial" charset="0"/>
                <a:ea typeface="+mj-ea"/>
                <a:cs typeface="+mj-cs"/>
              </a:rPr>
            </a:br>
            <a:r>
              <a:rPr lang="en-US" sz="3200" b="1" i="1" dirty="0" smtClean="0">
                <a:solidFill>
                  <a:srgbClr val="FFFF00"/>
                </a:solidFill>
                <a:effectLst>
                  <a:outerShdw blurRad="38100" dist="38100" dir="2700000" algn="tl">
                    <a:srgbClr val="000000"/>
                  </a:outerShdw>
                </a:effectLst>
                <a:latin typeface="Arial" charset="0"/>
                <a:ea typeface="+mj-ea"/>
                <a:cs typeface="+mj-cs"/>
              </a:rPr>
              <a:t>About Overuse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…When I met with the CEO again, he was visibly shaken with his head in his hands and ‘feeling ill.’</a:t>
            </a:r>
          </a:p>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…So much of what goes on travels just under the level of awareness…</a:t>
            </a:r>
          </a:p>
          <a:p>
            <a:pPr marL="0" indent="0" eaLnBrk="1" hangingPunct="1">
              <a:lnSpc>
                <a:spcPct val="80000"/>
              </a:lnSpc>
              <a:buClr>
                <a:srgbClr val="FFFF00"/>
              </a:buClr>
              <a:buNone/>
            </a:pPr>
            <a:endParaRPr lang="en-US" sz="2800" dirty="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 It was painful to witness.”</a:t>
            </a:r>
            <a:endParaRPr lang="en-US" sz="2800" dirty="0">
              <a:solidFill>
                <a:schemeClr val="hlink"/>
              </a:solidFill>
              <a:effectLst/>
              <a:latin typeface="Arial" charset="0"/>
            </a:endParaRPr>
          </a:p>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smtClean="0">
              <a:solidFill>
                <a:schemeClr val="hlink"/>
              </a:solidFill>
              <a:effectLst/>
              <a:latin typeface="Arial" charset="0"/>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50230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Main Points of this Presentation</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r>
              <a:rPr lang="en-US" sz="2400" dirty="0" smtClean="0">
                <a:solidFill>
                  <a:schemeClr val="hlink"/>
                </a:solidFill>
                <a:effectLst/>
                <a:latin typeface="Arial" charset="0"/>
              </a:rPr>
              <a:t>  </a:t>
            </a: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Seniors’ entitlement to Medicare is not what is causing Medicare’s long-term fiscal challenges</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The health care industry’s sense of entitlement to Medicare’s money is what is driving Medicare over the fiscal cliff </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Seniors should not be asked to pay more (e.g. eligibility age increase) until the industry reduces cost and improves quality </a:t>
            </a: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758944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marL="0" indent="0" eaLnBrk="1" hangingPunct="1">
              <a:lnSpc>
                <a:spcPct val="80000"/>
              </a:lnSpc>
              <a:buClr>
                <a:srgbClr val="FFFF00"/>
              </a:buClr>
              <a:buNone/>
            </a:pPr>
            <a:r>
              <a:rPr lang="en-US" sz="2800" dirty="0" smtClean="0">
                <a:solidFill>
                  <a:schemeClr val="hlink"/>
                </a:solidFill>
                <a:effectLst/>
                <a:latin typeface="Arial" charset="0"/>
              </a:rPr>
              <a:t>“All truth passes through three   stages.  First it is ridiculed.  Second, it is violently opposed.  Third, it is accepted as being self-evident.”</a:t>
            </a:r>
          </a:p>
          <a:p>
            <a:pPr marL="0" indent="0" eaLnBrk="1" hangingPunct="1">
              <a:lnSpc>
                <a:spcPct val="80000"/>
              </a:lnSpc>
              <a:buClr>
                <a:srgbClr val="FFFF00"/>
              </a:buClr>
              <a:buNone/>
            </a:pPr>
            <a:endParaRPr lang="en-US" sz="2800" dirty="0" smtClean="0">
              <a:solidFill>
                <a:schemeClr val="hlink"/>
              </a:solidFill>
              <a:effectLst/>
              <a:latin typeface="Arial" charset="0"/>
            </a:endParaRPr>
          </a:p>
          <a:p>
            <a:pPr marL="0" indent="0" eaLnBrk="1" hangingPunct="1">
              <a:lnSpc>
                <a:spcPct val="80000"/>
              </a:lnSpc>
              <a:buClr>
                <a:srgbClr val="FFFF00"/>
              </a:buClr>
              <a:buNone/>
            </a:pPr>
            <a:r>
              <a:rPr lang="en-US" sz="2800" dirty="0">
                <a:solidFill>
                  <a:schemeClr val="hlink"/>
                </a:solidFill>
                <a:effectLst/>
                <a:latin typeface="Arial" charset="0"/>
              </a:rPr>
              <a:t>	</a:t>
            </a:r>
            <a:r>
              <a:rPr lang="en-US" sz="2800" dirty="0" smtClean="0">
                <a:solidFill>
                  <a:schemeClr val="hlink"/>
                </a:solidFill>
                <a:effectLst/>
                <a:latin typeface="Arial" charset="0"/>
              </a:rPr>
              <a:t>	</a:t>
            </a:r>
            <a:r>
              <a:rPr lang="en-US" sz="2400" dirty="0" smtClean="0">
                <a:solidFill>
                  <a:schemeClr val="hlink"/>
                </a:solidFill>
                <a:effectLst/>
                <a:latin typeface="Arial" charset="0"/>
              </a:rPr>
              <a:t>Arthur Schopenhauer</a:t>
            </a:r>
          </a:p>
          <a:p>
            <a:pPr marL="0" indent="0" eaLnBrk="1" hangingPunct="1">
              <a:lnSpc>
                <a:spcPct val="80000"/>
              </a:lnSpc>
              <a:buClr>
                <a:srgbClr val="FFFF00"/>
              </a:buClr>
              <a:buNone/>
            </a:pPr>
            <a:r>
              <a:rPr lang="en-US" sz="2400" dirty="0">
                <a:solidFill>
                  <a:schemeClr val="hlink"/>
                </a:solidFill>
                <a:effectLst/>
                <a:latin typeface="Arial" charset="0"/>
              </a:rPr>
              <a:t> </a:t>
            </a:r>
            <a:r>
              <a:rPr lang="en-US" sz="2400" dirty="0" smtClean="0">
                <a:solidFill>
                  <a:schemeClr val="hlink"/>
                </a:solidFill>
                <a:effectLst/>
                <a:latin typeface="Arial" charset="0"/>
              </a:rPr>
              <a:t>                     19</a:t>
            </a:r>
            <a:r>
              <a:rPr lang="en-US" sz="2400" baseline="30000" dirty="0" smtClean="0">
                <a:solidFill>
                  <a:schemeClr val="hlink"/>
                </a:solidFill>
                <a:effectLst/>
                <a:latin typeface="Arial" charset="0"/>
              </a:rPr>
              <a:t>th</a:t>
            </a:r>
            <a:r>
              <a:rPr lang="en-US" sz="2400" dirty="0" smtClean="0">
                <a:solidFill>
                  <a:schemeClr val="hlink"/>
                </a:solidFill>
                <a:effectLst/>
                <a:latin typeface="Arial" charset="0"/>
              </a:rPr>
              <a:t> century philosopher</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a:solidFill>
                <a:schemeClr val="hlink"/>
              </a:solidFill>
              <a:effectLst/>
              <a:latin typeface="Arial" charset="0"/>
            </a:endParaRPr>
          </a:p>
          <a:p>
            <a:pPr eaLnBrk="1" hangingPunct="1">
              <a:lnSpc>
                <a:spcPct val="80000"/>
              </a:lnSpc>
              <a:buClr>
                <a:srgbClr val="FFFF00"/>
              </a:buClr>
              <a:buFont typeface="Wingdings" charset="2"/>
              <a:buChar char="v"/>
            </a:pPr>
            <a:endParaRPr lang="en-US" sz="2800" b="0" dirty="0" smtClean="0">
              <a:solidFill>
                <a:schemeClr val="hlink"/>
              </a:solidFill>
              <a:effectLst/>
              <a:latin typeface="Arial" charset="0"/>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700672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endParaRPr lang="en-US" sz="2400" dirty="0">
              <a:solidFill>
                <a:schemeClr val="hlink"/>
              </a:solidFill>
              <a:effectLst/>
              <a:latin typeface="Arial" charset="0"/>
            </a:endParaRPr>
          </a:p>
          <a:p>
            <a:pPr marL="0" indent="0" eaLnBrk="1" hangingPunct="1">
              <a:lnSpc>
                <a:spcPct val="80000"/>
              </a:lnSpc>
              <a:buClr>
                <a:srgbClr val="FFFF00"/>
              </a:buClr>
              <a:buNone/>
            </a:pPr>
            <a:endParaRPr lang="en-US" sz="2400" dirty="0" smtClean="0">
              <a:solidFill>
                <a:schemeClr val="hlink"/>
              </a:solidFill>
              <a:effectLst/>
              <a:latin typeface="Arial" charset="0"/>
              <a:cs typeface="Arial" pitchFamily="34" charset="0"/>
            </a:endParaRPr>
          </a:p>
          <a:p>
            <a:pPr marL="0" indent="0" eaLnBrk="1" hangingPunct="1">
              <a:lnSpc>
                <a:spcPct val="80000"/>
              </a:lnSpc>
              <a:buClr>
                <a:srgbClr val="FFFF00"/>
              </a:buClr>
              <a:buNone/>
            </a:pPr>
            <a:endParaRPr lang="en-US" sz="2400" dirty="0">
              <a:solidFill>
                <a:schemeClr val="hlink"/>
              </a:solidFill>
              <a:effectLst/>
              <a:latin typeface="Arial" charset="0"/>
              <a:cs typeface="Arial" pitchFamily="34" charset="0"/>
            </a:endParaRPr>
          </a:p>
          <a:p>
            <a:pPr marL="0" indent="0" eaLnBrk="1" hangingPunct="1">
              <a:lnSpc>
                <a:spcPct val="80000"/>
              </a:lnSpc>
              <a:buClr>
                <a:srgbClr val="FFFF00"/>
              </a:buClr>
              <a:buNone/>
            </a:pPr>
            <a:r>
              <a:rPr lang="en-US" sz="2400" dirty="0" smtClean="0">
                <a:solidFill>
                  <a:schemeClr val="hlink"/>
                </a:solidFill>
                <a:effectLst/>
                <a:latin typeface="Arial" charset="0"/>
                <a:cs typeface="Arial" pitchFamily="34" charset="0"/>
              </a:rPr>
              <a:t>            Price  x  Volume =  Total Spending</a:t>
            </a: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4764245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When 1 Night in the Hospital</a:t>
            </a:r>
            <a:br>
              <a:rPr lang="en-US" sz="3200" b="1" i="1" dirty="0" smtClean="0">
                <a:solidFill>
                  <a:srgbClr val="FFFF00"/>
                </a:solidFill>
                <a:effectLst>
                  <a:outerShdw blurRad="38100" dist="38100" dir="2700000" algn="tl">
                    <a:srgbClr val="000000"/>
                  </a:outerShdw>
                </a:effectLst>
                <a:latin typeface="Arial" charset="0"/>
                <a:ea typeface="+mj-ea"/>
                <a:cs typeface="+mj-cs"/>
              </a:rPr>
            </a:br>
            <a:r>
              <a:rPr lang="en-US" sz="3200" b="1" i="1" dirty="0" smtClean="0">
                <a:solidFill>
                  <a:srgbClr val="FFFF00"/>
                </a:solidFill>
                <a:effectLst>
                  <a:outerShdw blurRad="38100" dist="38100" dir="2700000" algn="tl">
                    <a:srgbClr val="000000"/>
                  </a:outerShdw>
                </a:effectLst>
                <a:latin typeface="Arial" charset="0"/>
                <a:ea typeface="+mj-ea"/>
                <a:cs typeface="+mj-cs"/>
              </a:rPr>
              <a:t>Costs as Much as a House</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A 65-year old Medicare beneficiary : for 1 night in the hospital: $244,041</a:t>
            </a:r>
          </a:p>
          <a:p>
            <a:pPr eaLnBrk="1" hangingPunct="1">
              <a:lnSpc>
                <a:spcPct val="80000"/>
              </a:lnSpc>
              <a:buClr>
                <a:srgbClr val="FFFF00"/>
              </a:buClr>
              <a:buFont typeface="Wingdings" charset="2"/>
              <a:buChar char="v"/>
            </a:pPr>
            <a:endParaRPr lang="en-US" sz="28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cs typeface="Arial" pitchFamily="34" charset="0"/>
              </a:rPr>
              <a:t>He wrote a letter to the editor in his local newspaper – and the hospital requested the paper not publish such information</a:t>
            </a:r>
          </a:p>
          <a:p>
            <a:pPr eaLnBrk="1" hangingPunct="1">
              <a:lnSpc>
                <a:spcPct val="80000"/>
              </a:lnSpc>
              <a:buClr>
                <a:srgbClr val="FFFF00"/>
              </a:buClr>
              <a:buFont typeface="Wingdings" charset="2"/>
              <a:buChar char="v"/>
            </a:pPr>
            <a:endParaRPr lang="en-US" sz="28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cs typeface="Arial" pitchFamily="34" charset="0"/>
              </a:rPr>
              <a:t>More public discourse, not less, is needed to change the status quo</a:t>
            </a: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088624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rPr>
              <a:t>John </a:t>
            </a:r>
            <a:r>
              <a:rPr lang="en-US" sz="2400" dirty="0" err="1" smtClean="0">
                <a:solidFill>
                  <a:schemeClr val="hlink"/>
                </a:solidFill>
                <a:effectLst/>
                <a:latin typeface="Arial" charset="0"/>
              </a:rPr>
              <a:t>Bogle</a:t>
            </a:r>
            <a:r>
              <a:rPr lang="en-US" sz="2400" dirty="0" smtClean="0">
                <a:solidFill>
                  <a:schemeClr val="hlink"/>
                </a:solidFill>
                <a:effectLst/>
                <a:latin typeface="Arial" charset="0"/>
              </a:rPr>
              <a:t>, founder of Vanguard Mutual Funds, describes the “pathological mutation” that has gripped Wall Street in his book, The Battle for the Soul of Capitalism</a:t>
            </a:r>
          </a:p>
          <a:p>
            <a:pPr eaLnBrk="1" hangingPunct="1">
              <a:lnSpc>
                <a:spcPct val="8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rPr>
              <a:t>If money cannot be made honestly, then “cheat”</a:t>
            </a:r>
          </a:p>
          <a:p>
            <a:pPr eaLnBrk="1" hangingPunct="1">
              <a:lnSpc>
                <a:spcPct val="80000"/>
              </a:lnSpc>
              <a:buClr>
                <a:srgbClr val="FFFF00"/>
              </a:buClr>
              <a:buFont typeface="Wingdings" charset="2"/>
              <a:buChar char="v"/>
            </a:pPr>
            <a:endParaRPr lang="en-US" sz="2400" dirty="0">
              <a:solidFill>
                <a:schemeClr val="hlink"/>
              </a:solidFill>
              <a:effectLst/>
              <a:latin typeface="Arial" charset="0"/>
              <a:cs typeface="Arial" pitchFamily="34" charset="0"/>
            </a:endParaRPr>
          </a:p>
          <a:p>
            <a:pPr eaLnBrk="1" hangingPunct="1">
              <a:lnSpc>
                <a:spcPct val="80000"/>
              </a:lnSpc>
              <a:buClr>
                <a:srgbClr val="FFFF00"/>
              </a:buClr>
              <a:buFont typeface="Wingdings" charset="2"/>
              <a:buChar char="v"/>
            </a:pPr>
            <a:r>
              <a:rPr lang="en-US" sz="2400" dirty="0" smtClean="0">
                <a:solidFill>
                  <a:schemeClr val="hlink"/>
                </a:solidFill>
                <a:effectLst/>
                <a:latin typeface="Arial" charset="0"/>
                <a:cs typeface="Arial" pitchFamily="34" charset="0"/>
              </a:rPr>
              <a:t>We have a battle waging for the soul of health care. A pathological mutation is gripping it, to the dismay of ethical physicians </a:t>
            </a: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7470610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P\Pictures\BattleoverHealthCa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5715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655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Fallout from the Pressures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800" dirty="0" smtClean="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Older adults on Medicare are harmed by preventable adverse events</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The U.S. Department of Health and Human Services reviewed a random sample of medical records of older adults</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r>
              <a:rPr lang="en-US" sz="2800" dirty="0" smtClean="0">
                <a:solidFill>
                  <a:schemeClr val="hlink"/>
                </a:solidFill>
                <a:effectLst/>
                <a:latin typeface="Arial" charset="0"/>
              </a:rPr>
              <a:t>Estimate: 79,200 Medicare beneficiaries a year die b/c of preventable harm in hospitals  </a:t>
            </a:r>
          </a:p>
          <a:p>
            <a:pPr eaLnBrk="1" hangingPunct="1">
              <a:lnSpc>
                <a:spcPct val="80000"/>
              </a:lnSpc>
              <a:buClr>
                <a:srgbClr val="FFFF00"/>
              </a:buClr>
              <a:buFont typeface="Wingdings" charset="2"/>
              <a:buChar char="v"/>
            </a:pPr>
            <a:endParaRPr lang="en-US" sz="2800" dirty="0">
              <a:solidFill>
                <a:schemeClr val="hlink"/>
              </a:solidFill>
              <a:effectLst/>
              <a:latin typeface="Arial"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1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093083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P\Pictures\WallofSilence_72d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562" y="0"/>
            <a:ext cx="4578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ChangeArrowheads="1"/>
          </p:cNvSpPr>
          <p:nvPr>
            <p:ph type="title"/>
          </p:nvPr>
        </p:nvSpPr>
        <p:spPr>
          <a:xfrm>
            <a:off x="609600" y="152400"/>
            <a:ext cx="7772400" cy="1143000"/>
          </a:xfrm>
        </p:spPr>
        <p:txBody>
          <a:bodyPr/>
          <a:lstStyle/>
          <a:p>
            <a:pPr algn="ctr" eaLnBrk="1" hangingPunct="1">
              <a:defRPr/>
            </a:pPr>
            <a:endParaRPr lang="en-US" sz="3600" b="1" i="1" dirty="0" smtClean="0">
              <a:solidFill>
                <a:srgbClr val="FFFF00"/>
              </a:solidFill>
              <a:effectLst>
                <a:outerShdw blurRad="38100" dist="38100" dir="2700000" algn="tl">
                  <a:srgbClr val="000000"/>
                </a:outerShdw>
              </a:effectLst>
              <a:latin typeface="Arial" charset="0"/>
            </a:endParaRPr>
          </a:p>
        </p:txBody>
      </p:sp>
      <p:sp>
        <p:nvSpPr>
          <p:cNvPr id="10243" name="Rectangle 3"/>
          <p:cNvSpPr>
            <a:spLocks noGrp="1" noChangeArrowheads="1"/>
          </p:cNvSpPr>
          <p:nvPr>
            <p:ph type="body" idx="1"/>
          </p:nvPr>
        </p:nvSpPr>
        <p:spPr>
          <a:xfrm>
            <a:off x="1447800" y="1828800"/>
            <a:ext cx="6858000" cy="4114800"/>
          </a:xfrm>
        </p:spPr>
        <p:txBody>
          <a:bodyPr/>
          <a:lstStyle/>
          <a:p>
            <a:pPr marL="0" indent="0" eaLnBrk="1" hangingPunct="1">
              <a:buClr>
                <a:srgbClr val="FFFF00"/>
              </a:buClr>
              <a:buNone/>
              <a:defRPr/>
            </a:pPr>
            <a:endParaRPr lang="en-US" sz="2400" dirty="0" smtClean="0">
              <a:solidFill>
                <a:schemeClr val="hlink"/>
              </a:solidFill>
              <a:effectLst/>
              <a:latin typeface="Arial" charset="0"/>
            </a:endParaRPr>
          </a:p>
          <a:p>
            <a:pPr marL="0" indent="0" eaLnBrk="1" hangingPunct="1">
              <a:buClr>
                <a:srgbClr val="FFFF00"/>
              </a:buClr>
              <a:buNone/>
              <a:defRPr/>
            </a:pPr>
            <a:endParaRPr lang="en-US" sz="2400" dirty="0">
              <a:solidFill>
                <a:schemeClr val="hlink"/>
              </a:solidFill>
              <a:effectLst/>
              <a:latin typeface="Arial" charset="0"/>
            </a:endParaRPr>
          </a:p>
          <a:p>
            <a:pPr marL="0" indent="0" eaLnBrk="1" hangingPunct="1">
              <a:buClr>
                <a:srgbClr val="FFFF00"/>
              </a:buClr>
              <a:buNone/>
              <a:defRPr/>
            </a:pPr>
            <a:r>
              <a:rPr lang="en-US" sz="2400" dirty="0" smtClean="0">
                <a:solidFill>
                  <a:schemeClr val="hlink"/>
                </a:solidFill>
                <a:effectLst/>
                <a:latin typeface="Arial" charset="0"/>
              </a:rPr>
              <a:t>            Limits to health care spending</a:t>
            </a:r>
          </a:p>
          <a:p>
            <a:pPr marL="0" indent="0" eaLnBrk="1" hangingPunct="1">
              <a:buClr>
                <a:srgbClr val="FFFF00"/>
              </a:buClr>
              <a:buNone/>
              <a:defRPr/>
            </a:pPr>
            <a:endParaRPr lang="en-US" sz="2400" dirty="0">
              <a:solidFill>
                <a:schemeClr val="hlink"/>
              </a:solidFill>
              <a:effectLst/>
              <a:latin typeface="Arial" charset="0"/>
            </a:endParaRPr>
          </a:p>
          <a:p>
            <a:pPr marL="0" indent="0" eaLnBrk="1" hangingPunct="1">
              <a:buClr>
                <a:srgbClr val="FFFF00"/>
              </a:buClr>
              <a:buNone/>
              <a:defRPr/>
            </a:pPr>
            <a:r>
              <a:rPr lang="en-US" sz="2400" dirty="0" smtClean="0">
                <a:solidFill>
                  <a:schemeClr val="hlink"/>
                </a:solidFill>
                <a:effectLst/>
                <a:latin typeface="Arial" charset="0"/>
              </a:rPr>
              <a:t>                              Is it time?</a:t>
            </a:r>
          </a:p>
          <a:p>
            <a:pPr marL="0" indent="0" eaLnBrk="1" hangingPunct="1">
              <a:buClr>
                <a:srgbClr val="FFFF00"/>
              </a:buClr>
              <a:buNone/>
              <a:defRPr/>
            </a:pPr>
            <a:endParaRPr lang="en-US" sz="2400" dirty="0">
              <a:solidFill>
                <a:schemeClr val="hlink"/>
              </a:solidFill>
              <a:effectLst/>
              <a:latin typeface="Arial" charset="0"/>
            </a:endParaRPr>
          </a:p>
          <a:p>
            <a:pPr marL="0" indent="0" eaLnBrk="1" hangingPunct="1">
              <a:buClr>
                <a:srgbClr val="FFFF00"/>
              </a:buClr>
              <a:buNone/>
              <a:defRPr/>
            </a:pPr>
            <a:r>
              <a:rPr lang="en-US" sz="2400" dirty="0" smtClean="0">
                <a:solidFill>
                  <a:schemeClr val="hlink"/>
                </a:solidFill>
                <a:effectLst/>
                <a:latin typeface="Arial" charset="0"/>
              </a:rPr>
              <a:t>       No system can function without limits</a:t>
            </a:r>
          </a:p>
          <a:p>
            <a:pPr marL="0" indent="0" eaLnBrk="1" hangingPunct="1">
              <a:buClr>
                <a:srgbClr val="FFFF00"/>
              </a:buClr>
              <a:buNone/>
              <a:defRPr/>
            </a:pPr>
            <a:endParaRPr lang="en-US" sz="2400" dirty="0">
              <a:solidFill>
                <a:schemeClr val="hlink"/>
              </a:solidFill>
              <a:effectLst/>
              <a:latin typeface="Arial" charset="0"/>
            </a:endParaRPr>
          </a:p>
          <a:p>
            <a:pPr marL="0" indent="0" eaLnBrk="1" hangingPunct="1">
              <a:buClr>
                <a:srgbClr val="FFFF00"/>
              </a:buClr>
              <a:buNone/>
              <a:defRPr/>
            </a:pPr>
            <a:r>
              <a:rPr lang="en-US" sz="2400" dirty="0" smtClean="0">
                <a:solidFill>
                  <a:schemeClr val="hlink"/>
                </a:solidFill>
                <a:effectLst/>
                <a:latin typeface="Arial" charset="0"/>
              </a:rPr>
              <a:t>      A country can’t work without red lights</a:t>
            </a:r>
            <a:endParaRPr lang="en-US" sz="2000" dirty="0" smtClean="0">
              <a:solidFill>
                <a:schemeClr val="hlink"/>
              </a:solidFill>
              <a:effectLst/>
              <a:latin typeface="Arial" charset="0"/>
            </a:endParaRPr>
          </a:p>
          <a:p>
            <a:pPr eaLnBrk="1" hangingPunct="1">
              <a:buClr>
                <a:srgbClr val="FFFF00"/>
              </a:buClr>
              <a:buFont typeface="Wingdings" pitchFamily="2" charset="2"/>
              <a:buNone/>
              <a:defRPr/>
            </a:pPr>
            <a:endParaRPr lang="en-US" sz="2800" dirty="0" smtClean="0">
              <a:solidFill>
                <a:schemeClr val="hlink"/>
              </a:solidFill>
              <a:effectLst/>
              <a:latin typeface="Arial" charset="0"/>
            </a:endParaRPr>
          </a:p>
        </p:txBody>
      </p:sp>
      <p:sp>
        <p:nvSpPr>
          <p:cNvPr id="6148" name="Line 4"/>
          <p:cNvSpPr>
            <a:spLocks noChangeShapeType="1"/>
          </p:cNvSpPr>
          <p:nvPr/>
        </p:nvSpPr>
        <p:spPr bwMode="auto">
          <a:xfrm>
            <a:off x="1066800" y="13716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9054567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 </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There are no limits on the total amount of how much hospitals and other providers bill Medicare   </a:t>
            </a:r>
            <a:endParaRPr lang="en-US" sz="2400" dirty="0">
              <a:solidFill>
                <a:schemeClr val="accent4"/>
              </a:solidFill>
              <a:effectLst/>
              <a:latin typeface="Arial" pitchFamily="34" charset="0"/>
              <a:cs typeface="Arial" pitchFamily="34" charset="0"/>
            </a:endParaRPr>
          </a:p>
          <a:p>
            <a:pPr eaLnBrk="1" hangingPunct="1">
              <a:lnSpc>
                <a:spcPct val="9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9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There is no market mechanism or regulatory structure to place limits  </a:t>
            </a:r>
          </a:p>
          <a:p>
            <a:pPr eaLnBrk="1" hangingPunct="1">
              <a:lnSpc>
                <a:spcPct val="90000"/>
              </a:lnSpc>
              <a:buClr>
                <a:srgbClr val="FFFF00"/>
              </a:buClr>
              <a:buFont typeface="Wingdings" charset="2"/>
              <a:buChar char="v"/>
            </a:pPr>
            <a:endParaRPr lang="en-US" sz="2400" dirty="0">
              <a:solidFill>
                <a:schemeClr val="accent4"/>
              </a:solidFill>
              <a:effectLst/>
              <a:latin typeface="Arial" pitchFamily="34" charset="0"/>
              <a:cs typeface="Arial" pitchFamily="34" charset="0"/>
            </a:endParaRPr>
          </a:p>
          <a:p>
            <a:pPr eaLnBrk="1" hangingPunct="1">
              <a:lnSpc>
                <a:spcPct val="90000"/>
              </a:lnSpc>
              <a:buClr>
                <a:srgbClr val="FFFF00"/>
              </a:buClr>
              <a:buFont typeface="Wingdings" charset="2"/>
              <a:buChar char="v"/>
            </a:pPr>
            <a:r>
              <a:rPr lang="en-US" sz="2400" dirty="0" smtClean="0">
                <a:solidFill>
                  <a:schemeClr val="accent4"/>
                </a:solidFill>
                <a:effectLst/>
                <a:latin typeface="Arial" pitchFamily="34" charset="0"/>
                <a:cs typeface="Arial" pitchFamily="34" charset="0"/>
              </a:rPr>
              <a:t>This was a chief design flaw of Medicare when it was enacted in 1965.  It is called the open-ended entitlement</a:t>
            </a:r>
            <a:endParaRPr lang="en-US" sz="2400" dirty="0" smtClean="0">
              <a:solidFill>
                <a:schemeClr val="hlink"/>
              </a:solidFill>
              <a:effectLst/>
              <a:latin typeface="Arial" charset="0"/>
            </a:endParaRP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29919546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Install Red Lights</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endParaRPr lang="en-US" sz="2400" dirty="0" smtClean="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6553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167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P\AppData\Local\Microsoft\Windows\Temporary Internet Files\Content.IE5\JLZ1WDLI\9781442219793_f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5943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2653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Install Red Lights</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a:solidFill>
                  <a:schemeClr val="hlink"/>
                </a:solidFill>
                <a:effectLst/>
                <a:latin typeface="Arial" charset="0"/>
              </a:rPr>
              <a:t>Maryland officials have proposed an ambitious </a:t>
            </a:r>
            <a:r>
              <a:rPr lang="en-US" sz="2400" dirty="0" smtClean="0">
                <a:solidFill>
                  <a:schemeClr val="hlink"/>
                </a:solidFill>
                <a:effectLst/>
                <a:latin typeface="Arial" charset="0"/>
              </a:rPr>
              <a:t>effort to limit hospital </a:t>
            </a:r>
            <a:r>
              <a:rPr lang="en-US" sz="2400" dirty="0">
                <a:solidFill>
                  <a:schemeClr val="hlink"/>
                </a:solidFill>
                <a:effectLst/>
                <a:latin typeface="Arial" charset="0"/>
              </a:rPr>
              <a:t>spending </a:t>
            </a:r>
            <a:r>
              <a:rPr lang="en-US" sz="2400" dirty="0" smtClean="0">
                <a:solidFill>
                  <a:schemeClr val="hlink"/>
                </a:solidFill>
                <a:effectLst/>
                <a:latin typeface="Arial" charset="0"/>
              </a:rPr>
              <a:t>so it grows no </a:t>
            </a:r>
            <a:r>
              <a:rPr lang="en-US" sz="2400" dirty="0">
                <a:solidFill>
                  <a:schemeClr val="hlink"/>
                </a:solidFill>
                <a:effectLst/>
                <a:latin typeface="Arial" charset="0"/>
              </a:rPr>
              <a:t>faster than the overall economy</a:t>
            </a:r>
            <a:r>
              <a:rPr lang="en-US" sz="2400" dirty="0" smtClean="0">
                <a:solidFill>
                  <a:schemeClr val="hlink"/>
                </a:solidFill>
                <a:effectLst/>
                <a:latin typeface="Arial" charset="0"/>
              </a:rPr>
              <a:t>.</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a:solidFill>
                  <a:schemeClr val="hlink"/>
                </a:solidFill>
                <a:effectLst/>
                <a:latin typeface="Arial" charset="0"/>
              </a:rPr>
              <a:t>It would use Maryland's unique rate-setting system to keep hospital spending from growing </a:t>
            </a:r>
            <a:r>
              <a:rPr lang="en-US" sz="2400" dirty="0" smtClean="0">
                <a:solidFill>
                  <a:schemeClr val="hlink"/>
                </a:solidFill>
                <a:effectLst/>
                <a:latin typeface="Arial" charset="0"/>
              </a:rPr>
              <a:t>at roughly </a:t>
            </a:r>
            <a:r>
              <a:rPr lang="en-US" sz="2400" dirty="0">
                <a:solidFill>
                  <a:schemeClr val="hlink"/>
                </a:solidFill>
                <a:effectLst/>
                <a:latin typeface="Arial" charset="0"/>
              </a:rPr>
              <a:t>half its recent rate of increase</a:t>
            </a:r>
            <a:r>
              <a:rPr lang="en-US" sz="2400" dirty="0" smtClean="0">
                <a:solidFill>
                  <a:schemeClr val="hlink"/>
                </a:solidFill>
                <a:effectLst/>
                <a:latin typeface="Arial" charset="0"/>
              </a:rPr>
              <a:t>.</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marL="0" indent="0" eaLnBrk="1" hangingPunct="1">
              <a:lnSpc>
                <a:spcPct val="90000"/>
              </a:lnSpc>
              <a:buClr>
                <a:srgbClr val="FFFF00"/>
              </a:buClr>
              <a:buNone/>
            </a:pPr>
            <a:r>
              <a:rPr lang="en-US" sz="1200" dirty="0">
                <a:effectLst/>
              </a:rPr>
              <a:t>http://www.kaiserhealthnews.org/stories/2013/april/01/maryland-hospital-cost-control-changes.aspx</a:t>
            </a:r>
          </a:p>
          <a:p>
            <a:pPr marL="0" indent="0" eaLnBrk="1" hangingPunct="1">
              <a:lnSpc>
                <a:spcPct val="90000"/>
              </a:lnSpc>
              <a:buClr>
                <a:srgbClr val="FFFF00"/>
              </a:buClr>
              <a:buNone/>
            </a:pPr>
            <a:endParaRPr lang="en-US" sz="1200" dirty="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8878582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Install Red Lights</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Massachusetts</a:t>
            </a:r>
            <a:r>
              <a:rPr lang="en-US" sz="2400" dirty="0">
                <a:solidFill>
                  <a:schemeClr val="hlink"/>
                </a:solidFill>
                <a:effectLst/>
                <a:latin typeface="Arial" charset="0"/>
              </a:rPr>
              <a:t>: </a:t>
            </a:r>
            <a:r>
              <a:rPr lang="en-US" sz="2400" dirty="0" smtClean="0">
                <a:solidFill>
                  <a:schemeClr val="hlink"/>
                </a:solidFill>
                <a:effectLst/>
                <a:latin typeface="Arial" charset="0"/>
              </a:rPr>
              <a:t> capped </a:t>
            </a:r>
            <a:r>
              <a:rPr lang="en-US" sz="2400" dirty="0">
                <a:solidFill>
                  <a:schemeClr val="hlink"/>
                </a:solidFill>
                <a:effectLst/>
                <a:latin typeface="Arial" charset="0"/>
              </a:rPr>
              <a:t>total </a:t>
            </a:r>
            <a:r>
              <a:rPr lang="en-US" sz="2400" dirty="0" smtClean="0">
                <a:solidFill>
                  <a:schemeClr val="hlink"/>
                </a:solidFill>
                <a:effectLst/>
                <a:latin typeface="Arial" charset="0"/>
              </a:rPr>
              <a:t>health care  </a:t>
            </a:r>
            <a:r>
              <a:rPr lang="en-US" sz="2400" dirty="0">
                <a:solidFill>
                  <a:schemeClr val="hlink"/>
                </a:solidFill>
                <a:effectLst/>
                <a:latin typeface="Arial" charset="0"/>
              </a:rPr>
              <a:t>spending – private and public – so it would not grow faster than the </a:t>
            </a:r>
            <a:r>
              <a:rPr lang="en-US" sz="2400" dirty="0" smtClean="0">
                <a:solidFill>
                  <a:schemeClr val="hlink"/>
                </a:solidFill>
                <a:effectLst/>
                <a:latin typeface="Arial" charset="0"/>
              </a:rPr>
              <a:t>economy.</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marL="0" indent="0" eaLnBrk="1" hangingPunct="1">
              <a:lnSpc>
                <a:spcPct val="90000"/>
              </a:lnSpc>
              <a:buClr>
                <a:srgbClr val="FFFF00"/>
              </a:buClr>
              <a:buNone/>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endParaRPr lang="en-US" sz="1200" dirty="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8331697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dirty="0" smtClean="0">
                <a:solidFill>
                  <a:srgbClr val="FFFF00"/>
                </a:solidFill>
                <a:effectLst>
                  <a:outerShdw blurRad="38100" dist="38100" dir="2700000" algn="tl">
                    <a:srgbClr val="000000"/>
                  </a:outerShdw>
                </a:effectLst>
                <a:latin typeface="Arial" charset="0"/>
                <a:ea typeface="+mj-ea"/>
                <a:cs typeface="+mj-cs"/>
              </a:rPr>
              <a:t>Proposed Limits to </a:t>
            </a:r>
            <a:br>
              <a:rPr lang="en-US" sz="4000" b="1" i="1" dirty="0" smtClean="0">
                <a:solidFill>
                  <a:srgbClr val="FFFF00"/>
                </a:solidFill>
                <a:effectLst>
                  <a:outerShdw blurRad="38100" dist="38100" dir="2700000" algn="tl">
                    <a:srgbClr val="000000"/>
                  </a:outerShdw>
                </a:effectLst>
                <a:latin typeface="Arial" charset="0"/>
                <a:ea typeface="+mj-ea"/>
                <a:cs typeface="+mj-cs"/>
              </a:rPr>
            </a:br>
            <a:r>
              <a:rPr lang="en-US" sz="4000" b="1" i="1" dirty="0" smtClean="0">
                <a:solidFill>
                  <a:srgbClr val="FFFF00"/>
                </a:solidFill>
                <a:effectLst>
                  <a:outerShdw blurRad="38100" dist="38100" dir="2700000" algn="tl">
                    <a:srgbClr val="000000"/>
                  </a:outerShdw>
                </a:effectLst>
                <a:latin typeface="Arial" charset="0"/>
                <a:ea typeface="+mj-ea"/>
                <a:cs typeface="+mj-cs"/>
              </a:rPr>
              <a:t>Medicare Spending</a:t>
            </a:r>
            <a:endParaRPr lang="en-US" sz="4000" b="1" i="1" dirty="0">
              <a:solidFill>
                <a:srgbClr val="FFFF00"/>
              </a:solidFill>
              <a:effectLst>
                <a:outerShdw blurRad="38100" dist="38100" dir="2700000" algn="tl">
                  <a:srgbClr val="000000"/>
                </a:outerShdw>
              </a:effectLst>
              <a:latin typeface="Arial" charset="0"/>
              <a:ea typeface="+mj-ea"/>
              <a:cs typeface="+mj-cs"/>
            </a:endParaRPr>
          </a:p>
        </p:txBody>
      </p:sp>
      <p:sp>
        <p:nvSpPr>
          <p:cNvPr id="17411" name="Rectangle 3"/>
          <p:cNvSpPr>
            <a:spLocks noGrp="1" noChangeArrowheads="1"/>
          </p:cNvSpPr>
          <p:nvPr>
            <p:ph type="body" idx="1"/>
          </p:nvPr>
        </p:nvSpPr>
        <p:spPr>
          <a:xfrm>
            <a:off x="1447800" y="1828800"/>
            <a:ext cx="6858000" cy="4114800"/>
          </a:xfrm>
        </p:spPr>
        <p:txBody>
          <a:bodyPr/>
          <a:lstStyle/>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r>
              <a:rPr lang="en-US" sz="2400" dirty="0" smtClean="0">
                <a:solidFill>
                  <a:schemeClr val="hlink"/>
                </a:solidFill>
                <a:effectLst/>
                <a:latin typeface="Arial" charset="0"/>
              </a:rPr>
              <a:t>In 2012 both </a:t>
            </a:r>
            <a:r>
              <a:rPr lang="en-US" sz="2400" dirty="0">
                <a:solidFill>
                  <a:schemeClr val="hlink"/>
                </a:solidFill>
                <a:effectLst/>
                <a:latin typeface="Arial" charset="0"/>
              </a:rPr>
              <a:t>President Obama and Paul Ryan proposed limiting average Medicare spending per beneficiary to GDP growth plus 0.5 percent. </a:t>
            </a: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marL="0" indent="0" eaLnBrk="1" hangingPunct="1">
              <a:lnSpc>
                <a:spcPct val="90000"/>
              </a:lnSpc>
              <a:buClr>
                <a:srgbClr val="FFFF00"/>
              </a:buClr>
              <a:buNone/>
            </a:pPr>
            <a:r>
              <a:rPr lang="en-US" sz="1400" dirty="0">
                <a:solidFill>
                  <a:schemeClr val="hlink"/>
                </a:solidFill>
                <a:effectLst/>
                <a:latin typeface="Arial" charset="0"/>
              </a:rPr>
              <a:t>http://crfb.org/blogs/it-turns-out-ryan-and-obama-agree-putting-Medicare-budget</a:t>
            </a:r>
          </a:p>
          <a:p>
            <a:pPr eaLnBrk="1" hangingPunct="1">
              <a:lnSpc>
                <a:spcPct val="90000"/>
              </a:lnSpc>
              <a:buClr>
                <a:srgbClr val="FFFF00"/>
              </a:buClr>
              <a:buFont typeface="Wingdings" charset="2"/>
              <a:buChar char="v"/>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a:p>
            <a:pPr marL="0" indent="0" eaLnBrk="1" hangingPunct="1">
              <a:lnSpc>
                <a:spcPct val="90000"/>
              </a:lnSpc>
              <a:buClr>
                <a:srgbClr val="FFFF00"/>
              </a:buClr>
              <a:buNone/>
            </a:pPr>
            <a:endParaRPr lang="en-US" sz="2400" dirty="0">
              <a:solidFill>
                <a:schemeClr val="hlink"/>
              </a:solidFill>
              <a:effectLst/>
              <a:latin typeface="Arial" charset="0"/>
            </a:endParaRPr>
          </a:p>
          <a:p>
            <a:pPr eaLnBrk="1" hangingPunct="1">
              <a:lnSpc>
                <a:spcPct val="90000"/>
              </a:lnSpc>
              <a:buClr>
                <a:srgbClr val="FFFF00"/>
              </a:buClr>
              <a:buFont typeface="Wingdings" charset="2"/>
              <a:buChar char="v"/>
            </a:pPr>
            <a:endParaRPr lang="en-US" sz="1200" dirty="0">
              <a:solidFill>
                <a:schemeClr val="hlink"/>
              </a:solidFill>
              <a:effectLst/>
              <a:latin typeface="Arial" charset="0"/>
            </a:endParaRPr>
          </a:p>
          <a:p>
            <a:pPr marL="0" indent="0" eaLnBrk="1" hangingPunct="1">
              <a:lnSpc>
                <a:spcPct val="90000"/>
              </a:lnSpc>
              <a:buClr>
                <a:srgbClr val="FFFF00"/>
              </a:buClr>
              <a:buNone/>
            </a:pPr>
            <a:endParaRPr lang="en-US" sz="2400" dirty="0" smtClean="0">
              <a:solidFill>
                <a:schemeClr val="hlink"/>
              </a:solidFill>
              <a:effectLst/>
              <a:latin typeface="Arial" charset="0"/>
            </a:endParaRPr>
          </a:p>
          <a:p>
            <a:pPr eaLnBrk="1" hangingPunct="1">
              <a:lnSpc>
                <a:spcPct val="90000"/>
              </a:lnSpc>
              <a:buClr>
                <a:srgbClr val="FFFF00"/>
              </a:buClr>
              <a:buFont typeface="Wingdings" charset="2"/>
              <a:buChar char="v"/>
            </a:pPr>
            <a:endParaRPr lang="en-US" sz="2400" dirty="0">
              <a:solidFill>
                <a:schemeClr val="hlink"/>
              </a:solidFill>
              <a:effectLst/>
              <a:latin typeface="Arial" charset="0"/>
            </a:endParaRPr>
          </a:p>
        </p:txBody>
      </p:sp>
      <p:sp>
        <p:nvSpPr>
          <p:cNvPr id="17412"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6844838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1066800" y="381000"/>
            <a:ext cx="7772400" cy="1143000"/>
          </a:xfrm>
        </p:spPr>
        <p:txBody>
          <a:bodyPr/>
          <a:lstStyle/>
          <a:p>
            <a:pPr eaLnBrk="1" hangingPunct="1">
              <a:defRPr/>
            </a:pPr>
            <a:r>
              <a:rPr lang="en-US" sz="4000" b="1" i="1" dirty="0" smtClean="0">
                <a:solidFill>
                  <a:srgbClr val="FFFF00"/>
                </a:solidFill>
                <a:effectLst>
                  <a:outerShdw blurRad="38100" dist="38100" dir="2700000" algn="tl">
                    <a:srgbClr val="000000"/>
                  </a:outerShdw>
                </a:effectLst>
                <a:latin typeface="Arial" charset="0"/>
              </a:rPr>
              <a:t>		In Closing…</a:t>
            </a:r>
          </a:p>
        </p:txBody>
      </p:sp>
      <p:sp>
        <p:nvSpPr>
          <p:cNvPr id="17411" name="Rectangle 3"/>
          <p:cNvSpPr>
            <a:spLocks noGrp="1" noChangeArrowheads="1"/>
          </p:cNvSpPr>
          <p:nvPr>
            <p:ph type="body" idx="1"/>
          </p:nvPr>
        </p:nvSpPr>
        <p:spPr>
          <a:xfrm>
            <a:off x="990600" y="1981200"/>
            <a:ext cx="8001000" cy="1254125"/>
          </a:xfrm>
        </p:spPr>
        <p:txBody>
          <a:bodyPr/>
          <a:lstStyle/>
          <a:p>
            <a:pPr marL="0" indent="0" eaLnBrk="1" hangingPunct="1">
              <a:lnSpc>
                <a:spcPct val="90000"/>
              </a:lnSpc>
              <a:buClr>
                <a:srgbClr val="FFFF00"/>
              </a:buClr>
              <a:buNone/>
            </a:pPr>
            <a:r>
              <a:rPr lang="en-US" sz="2800" dirty="0" smtClean="0">
                <a:solidFill>
                  <a:schemeClr val="hlink"/>
                </a:solidFill>
                <a:effectLst/>
                <a:latin typeface="Arial" charset="0"/>
              </a:rPr>
              <a:t>A patient is the most important person on our premises.   He is not dependent on us.  We are dependent on him.  He is not an interruption in our work.  He is the purpose of it.  He is not an outsider in our business.  He is part of it.   We are not doing him a favor by serving him.  He is doing us a favor by giving us the opportunity to serve him….   Gandhi </a:t>
            </a:r>
            <a:endParaRPr lang="en-US" sz="2400" dirty="0" smtClean="0">
              <a:solidFill>
                <a:schemeClr val="hlink"/>
              </a:solidFill>
              <a:effectLst/>
              <a:latin typeface="Arial" charset="0"/>
            </a:endParaRPr>
          </a:p>
        </p:txBody>
      </p:sp>
      <p:sp>
        <p:nvSpPr>
          <p:cNvPr id="245764" name="Text Box 4"/>
          <p:cNvSpPr txBox="1">
            <a:spLocks noChangeArrowheads="1"/>
          </p:cNvSpPr>
          <p:nvPr/>
        </p:nvSpPr>
        <p:spPr bwMode="auto">
          <a:xfrm>
            <a:off x="1143000" y="6237288"/>
            <a:ext cx="53498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tx2"/>
              </a:buClr>
              <a:buSzPct val="75000"/>
              <a:buFont typeface="Wingdings" pitchFamily="2" charset="2"/>
              <a:buNone/>
              <a:defRPr/>
            </a:pPr>
            <a:r>
              <a:rPr lang="en-US" sz="2800">
                <a:effectLst>
                  <a:outerShdw blurRad="38100" dist="38100" dir="2700000" algn="tl">
                    <a:srgbClr val="000000"/>
                  </a:outerShdw>
                </a:effectLst>
                <a:latin typeface="Arial" charset="0"/>
              </a:rPr>
              <a:t> </a:t>
            </a:r>
            <a:endParaRPr lang="en-US"/>
          </a:p>
        </p:txBody>
      </p:sp>
      <p:sp>
        <p:nvSpPr>
          <p:cNvPr id="17413" name="Line 5"/>
          <p:cNvSpPr>
            <a:spLocks noChangeShapeType="1"/>
          </p:cNvSpPr>
          <p:nvPr/>
        </p:nvSpPr>
        <p:spPr bwMode="auto">
          <a:xfrm>
            <a:off x="1066800" y="1600200"/>
            <a:ext cx="8077200" cy="0"/>
          </a:xfrm>
          <a:prstGeom prst="line">
            <a:avLst/>
          </a:prstGeom>
          <a:noFill/>
          <a:ln w="82550" cmpd="dbl">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74854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609600" y="152400"/>
            <a:ext cx="7772400" cy="1143000"/>
          </a:xfrm>
        </p:spPr>
        <p:txBody>
          <a:bodyPr/>
          <a:lstStyle/>
          <a:p>
            <a:pPr algn="ctr" eaLnBrk="1" hangingPunct="1">
              <a:defRPr/>
            </a:pPr>
            <a:r>
              <a:rPr lang="en-US" sz="4000" b="1" i="1">
                <a:solidFill>
                  <a:srgbClr val="FFFF00"/>
                </a:solidFill>
                <a:effectLst>
                  <a:outerShdw blurRad="38100" dist="38100" dir="2700000" algn="tl">
                    <a:srgbClr val="000000"/>
                  </a:outerShdw>
                </a:effectLst>
                <a:latin typeface="Arial" charset="0"/>
                <a:ea typeface="+mj-ea"/>
                <a:cs typeface="+mj-cs"/>
              </a:rPr>
              <a:t> </a:t>
            </a:r>
          </a:p>
        </p:txBody>
      </p:sp>
      <p:sp>
        <p:nvSpPr>
          <p:cNvPr id="113667" name="Rectangle 3"/>
          <p:cNvSpPr>
            <a:spLocks noGrp="1" noChangeArrowheads="1"/>
          </p:cNvSpPr>
          <p:nvPr>
            <p:ph type="body" idx="1"/>
          </p:nvPr>
        </p:nvSpPr>
        <p:spPr>
          <a:xfrm>
            <a:off x="1447800" y="1828800"/>
            <a:ext cx="6858000" cy="4114800"/>
          </a:xfrm>
        </p:spPr>
        <p:txBody>
          <a:bodyPr/>
          <a:lstStyle/>
          <a:p>
            <a:pPr eaLnBrk="1" hangingPunct="1">
              <a:buClr>
                <a:srgbClr val="FFFF00"/>
              </a:buClr>
              <a:buFont typeface="Wingdings" charset="2"/>
              <a:buNone/>
            </a:pPr>
            <a:r>
              <a:rPr lang="en-US" dirty="0" smtClean="0">
                <a:solidFill>
                  <a:schemeClr val="hlink"/>
                </a:solidFill>
                <a:effectLst/>
                <a:latin typeface="Arial" charset="0"/>
              </a:rPr>
              <a:t>	</a:t>
            </a:r>
          </a:p>
          <a:p>
            <a:pPr eaLnBrk="1" hangingPunct="1">
              <a:buClr>
                <a:srgbClr val="FFFF00"/>
              </a:buClr>
              <a:buFont typeface="Wingdings" charset="2"/>
              <a:buNone/>
            </a:pPr>
            <a:endParaRPr lang="en-US" dirty="0" smtClean="0">
              <a:solidFill>
                <a:schemeClr val="hlink"/>
              </a:solidFill>
              <a:effectLst/>
              <a:latin typeface="Arial" charset="0"/>
            </a:endParaRPr>
          </a:p>
          <a:p>
            <a:pPr algn="ctr" eaLnBrk="1" hangingPunct="1">
              <a:buClr>
                <a:srgbClr val="FFFF00"/>
              </a:buClr>
              <a:buFont typeface="Wingdings" charset="2"/>
              <a:buNone/>
            </a:pPr>
            <a:r>
              <a:rPr lang="en-US" dirty="0" smtClean="0">
                <a:solidFill>
                  <a:schemeClr val="hlink"/>
                </a:solidFill>
                <a:effectLst/>
                <a:latin typeface="Arial" charset="0"/>
              </a:rPr>
              <a:t>Contact:</a:t>
            </a:r>
          </a:p>
          <a:p>
            <a:pPr algn="ctr" eaLnBrk="1" hangingPunct="1">
              <a:buClr>
                <a:srgbClr val="FFFF00"/>
              </a:buClr>
              <a:buFont typeface="Wingdings" charset="2"/>
              <a:buNone/>
            </a:pPr>
            <a:r>
              <a:rPr lang="en-US" dirty="0" smtClean="0">
                <a:solidFill>
                  <a:schemeClr val="hlink"/>
                </a:solidFill>
                <a:effectLst/>
                <a:latin typeface="Arial" charset="0"/>
                <a:hlinkClick r:id="rId3"/>
              </a:rPr>
              <a:t>Rosemarygibson100@gmail.com</a:t>
            </a:r>
            <a:endParaRPr lang="en-US" dirty="0" smtClean="0">
              <a:solidFill>
                <a:schemeClr val="hlink"/>
              </a:solidFill>
              <a:effectLst/>
              <a:latin typeface="Arial" charset="0"/>
            </a:endParaRPr>
          </a:p>
        </p:txBody>
      </p:sp>
      <p:sp>
        <p:nvSpPr>
          <p:cNvPr id="113668"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4084087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solidFill>
              <a:schemeClr val="bg1"/>
            </a:solidFill>
            <a:miter lim="800000"/>
            <a:headEnd/>
            <a:tailEnd/>
          </a:ln>
        </p:spPr>
      </p:pic>
      <p:sp>
        <p:nvSpPr>
          <p:cNvPr id="2" name="TextBox 1"/>
          <p:cNvSpPr txBox="1"/>
          <p:nvPr/>
        </p:nvSpPr>
        <p:spPr>
          <a:xfrm>
            <a:off x="1828800" y="6400800"/>
            <a:ext cx="6580698" cy="307777"/>
          </a:xfrm>
          <a:prstGeom prst="rect">
            <a:avLst/>
          </a:prstGeom>
          <a:noFill/>
        </p:spPr>
        <p:txBody>
          <a:bodyPr wrap="square" rtlCol="0">
            <a:spAutoFit/>
          </a:bodyPr>
          <a:lstStyle/>
          <a:p>
            <a:r>
              <a:rPr lang="en-US" sz="1400" dirty="0" smtClean="0">
                <a:solidFill>
                  <a:schemeClr val="bg2"/>
                </a:solidFill>
              </a:rPr>
              <a:t>Source:  Congressional Budget Office, Long-Term Budget Outlook, 2007, Appendix D</a:t>
            </a:r>
            <a:endParaRPr lang="en-US" sz="1400" dirty="0">
              <a:solidFill>
                <a:schemeClr val="bg2"/>
              </a:solidFill>
            </a:endParaRPr>
          </a:p>
        </p:txBody>
      </p:sp>
    </p:spTree>
    <p:extLst>
      <p:ext uri="{BB962C8B-B14F-4D97-AF65-F5344CB8AC3E}">
        <p14:creationId xmlns:p14="http://schemas.microsoft.com/office/powerpoint/2010/main" val="23843770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P\AppData\Local\Microsoft\Windows\Temporary Internet Files\Content.IE5\IL8NO5SR\Figure-2-GibsonSinghMedicareREvisedJanuary201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898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609600" y="152400"/>
            <a:ext cx="7772400" cy="1143000"/>
          </a:xfrm>
        </p:spPr>
        <p:txBody>
          <a:bodyPr/>
          <a:lstStyle/>
          <a:p>
            <a:pPr algn="ctr" eaLnBrk="1" hangingPunct="1">
              <a:defRPr/>
            </a:pPr>
            <a:r>
              <a:rPr lang="en-US" sz="3200" b="1" i="1" dirty="0" smtClean="0">
                <a:solidFill>
                  <a:srgbClr val="FFFF00"/>
                </a:solidFill>
                <a:effectLst>
                  <a:outerShdw blurRad="38100" dist="38100" dir="2700000" algn="tl">
                    <a:srgbClr val="000000"/>
                  </a:outerShdw>
                </a:effectLst>
                <a:latin typeface="Arial" charset="0"/>
                <a:ea typeface="+mj-ea"/>
                <a:cs typeface="+mj-cs"/>
              </a:rPr>
              <a:t>  </a:t>
            </a:r>
            <a:endParaRPr lang="en-US" sz="3200" b="1" i="1" dirty="0">
              <a:solidFill>
                <a:srgbClr val="FFFF00"/>
              </a:solidFill>
              <a:effectLst>
                <a:outerShdw blurRad="38100" dist="38100" dir="2700000" algn="tl">
                  <a:srgbClr val="000000"/>
                </a:outerShdw>
              </a:effectLst>
              <a:latin typeface="Arial" charset="0"/>
              <a:ea typeface="+mj-ea"/>
              <a:cs typeface="+mj-cs"/>
            </a:endParaRPr>
          </a:p>
        </p:txBody>
      </p:sp>
      <p:sp>
        <p:nvSpPr>
          <p:cNvPr id="25603" name="Rectangle 3"/>
          <p:cNvSpPr>
            <a:spLocks noGrp="1" noChangeArrowheads="1"/>
          </p:cNvSpPr>
          <p:nvPr>
            <p:ph type="body" idx="1"/>
          </p:nvPr>
        </p:nvSpPr>
        <p:spPr>
          <a:xfrm>
            <a:off x="1447800" y="1828800"/>
            <a:ext cx="6858000" cy="4114800"/>
          </a:xfrm>
        </p:spPr>
        <p:txBody>
          <a:bodyPr/>
          <a:lstStyle/>
          <a:p>
            <a:pPr marL="0" indent="0" eaLnBrk="1" hangingPunct="1">
              <a:lnSpc>
                <a:spcPct val="80000"/>
              </a:lnSpc>
              <a:buClr>
                <a:srgbClr val="FFFF00"/>
              </a:buClr>
              <a:buNone/>
            </a:pPr>
            <a:endParaRPr lang="en-US" sz="2400" dirty="0" smtClean="0">
              <a:solidFill>
                <a:schemeClr val="hlink"/>
              </a:solidFill>
              <a:effectLst/>
              <a:latin typeface="Arial" charset="0"/>
              <a:cs typeface="Arial" pitchFamily="34" charset="0"/>
            </a:endParaRPr>
          </a:p>
          <a:p>
            <a:pPr marL="0" indent="0" eaLnBrk="1" hangingPunct="1">
              <a:lnSpc>
                <a:spcPct val="80000"/>
              </a:lnSpc>
              <a:buClr>
                <a:srgbClr val="FFFF00"/>
              </a:buClr>
              <a:buNone/>
            </a:pPr>
            <a:endParaRPr lang="en-US" sz="2400" dirty="0">
              <a:solidFill>
                <a:schemeClr val="hlink"/>
              </a:solidFill>
              <a:effectLst/>
              <a:latin typeface="Arial" charset="0"/>
              <a:cs typeface="Arial" pitchFamily="34" charset="0"/>
            </a:endParaRPr>
          </a:p>
          <a:p>
            <a:pPr marL="0" indent="0" eaLnBrk="1" hangingPunct="1">
              <a:lnSpc>
                <a:spcPct val="80000"/>
              </a:lnSpc>
              <a:buClr>
                <a:srgbClr val="FFFF00"/>
              </a:buClr>
              <a:buNone/>
            </a:pPr>
            <a:r>
              <a:rPr lang="en-US" sz="2400" dirty="0">
                <a:solidFill>
                  <a:schemeClr val="hlink"/>
                </a:solidFill>
                <a:effectLst/>
                <a:latin typeface="Arial" charset="0"/>
                <a:cs typeface="Arial" pitchFamily="34" charset="0"/>
              </a:rPr>
              <a:t>       </a:t>
            </a:r>
            <a:r>
              <a:rPr lang="en-US" sz="2400" dirty="0" smtClean="0">
                <a:solidFill>
                  <a:schemeClr val="hlink"/>
                </a:solidFill>
                <a:effectLst/>
                <a:latin typeface="Arial" charset="0"/>
                <a:cs typeface="Arial" pitchFamily="34" charset="0"/>
              </a:rPr>
              <a:t>  “They’re coming for your Social  	Security….”  </a:t>
            </a:r>
          </a:p>
          <a:p>
            <a:pPr marL="0" indent="0" eaLnBrk="1" hangingPunct="1">
              <a:lnSpc>
                <a:spcPct val="80000"/>
              </a:lnSpc>
              <a:buClr>
                <a:srgbClr val="FFFF00"/>
              </a:buClr>
              <a:buNone/>
            </a:pPr>
            <a:endParaRPr lang="en-US" sz="2400" dirty="0">
              <a:solidFill>
                <a:schemeClr val="hlink"/>
              </a:solidFill>
              <a:effectLst/>
              <a:latin typeface="Arial" charset="0"/>
              <a:cs typeface="Arial" pitchFamily="34" charset="0"/>
            </a:endParaRPr>
          </a:p>
          <a:p>
            <a:pPr marL="0" indent="0" eaLnBrk="1" hangingPunct="1">
              <a:lnSpc>
                <a:spcPct val="80000"/>
              </a:lnSpc>
              <a:buClr>
                <a:srgbClr val="FFFF00"/>
              </a:buClr>
              <a:buNone/>
            </a:pPr>
            <a:r>
              <a:rPr lang="en-US" sz="2400" dirty="0" smtClean="0">
                <a:solidFill>
                  <a:schemeClr val="hlink"/>
                </a:solidFill>
                <a:effectLst/>
                <a:latin typeface="Arial" charset="0"/>
                <a:cs typeface="Arial" pitchFamily="34" charset="0"/>
              </a:rPr>
              <a:t>		      George Carlin </a:t>
            </a:r>
            <a:endParaRPr lang="en-US" sz="24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smtClean="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eaLnBrk="1" hangingPunct="1">
              <a:lnSpc>
                <a:spcPct val="80000"/>
              </a:lnSpc>
              <a:buClr>
                <a:srgbClr val="FFFF00"/>
              </a:buClr>
              <a:buFont typeface="Wingdings" charset="2"/>
              <a:buChar char="v"/>
            </a:pPr>
            <a:endParaRPr lang="en-US" sz="2800" dirty="0">
              <a:solidFill>
                <a:schemeClr val="accent4"/>
              </a:solidFill>
              <a:effectLst/>
              <a:latin typeface="Arial" pitchFamily="34" charset="0"/>
              <a:cs typeface="Arial" pitchFamily="34" charset="0"/>
            </a:endParaRPr>
          </a:p>
          <a:p>
            <a:pPr marL="0" indent="0" eaLnBrk="1" hangingPunct="1">
              <a:lnSpc>
                <a:spcPct val="80000"/>
              </a:lnSpc>
              <a:buClr>
                <a:srgbClr val="FFFF00"/>
              </a:buClr>
              <a:buNone/>
            </a:pPr>
            <a:r>
              <a:rPr lang="en-US" sz="2800" dirty="0" smtClean="0">
                <a:solidFill>
                  <a:schemeClr val="accent4"/>
                </a:solidFill>
                <a:effectLst/>
                <a:latin typeface="Arial" pitchFamily="34" charset="0"/>
                <a:cs typeface="Arial" pitchFamily="34" charset="0"/>
              </a:rPr>
              <a:t>  </a:t>
            </a:r>
            <a:endParaRPr lang="en-US" sz="2800" b="0" dirty="0">
              <a:solidFill>
                <a:schemeClr val="accent4"/>
              </a:solidFill>
            </a:endParaRPr>
          </a:p>
        </p:txBody>
      </p:sp>
      <p:sp>
        <p:nvSpPr>
          <p:cNvPr id="25604" name="Line 4"/>
          <p:cNvSpPr>
            <a:spLocks noChangeShapeType="1"/>
          </p:cNvSpPr>
          <p:nvPr/>
        </p:nvSpPr>
        <p:spPr bwMode="auto">
          <a:xfrm>
            <a:off x="1066800" y="1371600"/>
            <a:ext cx="8077200" cy="0"/>
          </a:xfrm>
          <a:prstGeom prst="line">
            <a:avLst/>
          </a:prstGeom>
          <a:noFill/>
          <a:ln w="82550" cmpd="dbl">
            <a:solidFill>
              <a:srgbClr val="FFFF00"/>
            </a:solidFill>
            <a:round/>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162054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6"/>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864308"/>
      </p:ext>
    </p:extLst>
  </p:cSld>
  <p:clrMapOvr>
    <a:masterClrMapping/>
  </p:clrMapOvr>
</p:sld>
</file>

<file path=ppt/theme/theme1.xml><?xml version="1.0" encoding="utf-8"?>
<a:theme xmlns:a="http://schemas.openxmlformats.org/drawingml/2006/main" name="Azure">
  <a:themeElements>
    <a:clrScheme name="">
      <a:dk1>
        <a:srgbClr val="000000"/>
      </a:dk1>
      <a:lt1>
        <a:srgbClr val="FFFFFF"/>
      </a:lt1>
      <a:dk2>
        <a:srgbClr val="0000FF"/>
      </a:dk2>
      <a:lt2>
        <a:srgbClr val="00FFFF"/>
      </a:lt2>
      <a:accent1>
        <a:srgbClr val="00CCCC"/>
      </a:accent1>
      <a:accent2>
        <a:srgbClr val="6666FF"/>
      </a:accent2>
      <a:accent3>
        <a:srgbClr val="AAAA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7234</TotalTime>
  <Words>2031</Words>
  <Application>Microsoft Office PowerPoint</Application>
  <PresentationFormat>On-screen Show (4:3)</PresentationFormat>
  <Paragraphs>493</Paragraphs>
  <Slides>54</Slides>
  <Notes>45</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Azure</vt:lpstr>
      <vt:lpstr>Medicare: What Will Be  Its Future? </vt:lpstr>
      <vt:lpstr>Medicare is a Timely Topic </vt:lpstr>
      <vt:lpstr>Kentucky Hospital Charges  for a Cardiac Stent: DRG 246 </vt:lpstr>
      <vt:lpstr>Main Points of this Presentation</vt:lpstr>
      <vt:lpstr>PowerPoint Presentation</vt:lpstr>
      <vt:lpstr>PowerPoint Presentation</vt:lpstr>
      <vt:lpstr>PowerPoint Presentation</vt:lpstr>
      <vt:lpstr>  </vt:lpstr>
      <vt:lpstr>PowerPoint Presentation</vt:lpstr>
      <vt:lpstr>Medicare Meltdown</vt:lpstr>
      <vt:lpstr>Medicare is Big Business </vt:lpstr>
      <vt:lpstr>Who Pays for Medicare?  You Do</vt:lpstr>
      <vt:lpstr>Medicare Waste  </vt:lpstr>
      <vt:lpstr>A Conscientious Doctor Who  Tried to Cut Waste</vt:lpstr>
      <vt:lpstr>The Brick Ceiling </vt:lpstr>
      <vt:lpstr> The Age of Productivity is  Driving Up Cost </vt:lpstr>
      <vt:lpstr>PowerPoint Presentation</vt:lpstr>
      <vt:lpstr>Productivity Demands on Physicians </vt:lpstr>
      <vt:lpstr>Productivity Demands </vt:lpstr>
      <vt:lpstr>PowerPoint Presentation</vt:lpstr>
      <vt:lpstr>PowerPoint Presentation</vt:lpstr>
      <vt:lpstr> </vt:lpstr>
      <vt:lpstr>Medicare Fraud </vt:lpstr>
      <vt:lpstr>As the Business of Medicare Grows, So Does the Risk of Dual Loyalty  </vt:lpstr>
      <vt:lpstr>Example of Overuse  in Medicare    </vt:lpstr>
      <vt:lpstr>PowerPoint Presentation</vt:lpstr>
      <vt:lpstr>PowerPoint Presentation</vt:lpstr>
      <vt:lpstr>Medicare Incentives Drive Higher Cost Procedures    </vt:lpstr>
      <vt:lpstr>Reasons for  Higher Cost Procedures    </vt:lpstr>
      <vt:lpstr>A Conclusion to Draw</vt:lpstr>
      <vt:lpstr>The Transformation of the  Medicare Hospice Benefit   </vt:lpstr>
      <vt:lpstr>PowerPoint Presentation</vt:lpstr>
      <vt:lpstr>From Patient-Centered to Business </vt:lpstr>
      <vt:lpstr>From Patient-Centered to Business </vt:lpstr>
      <vt:lpstr>PowerPoint Presentation</vt:lpstr>
      <vt:lpstr>Private Equity Firms in Hospice  </vt:lpstr>
      <vt:lpstr>PowerPoint Presentation</vt:lpstr>
      <vt:lpstr>Speaking Truth   About Overuse </vt:lpstr>
      <vt:lpstr>Speaking Truth   About Overuse </vt:lpstr>
      <vt:lpstr>PowerPoint Presentation</vt:lpstr>
      <vt:lpstr>  </vt:lpstr>
      <vt:lpstr>When 1 Night in the Hospital Costs as Much as a House</vt:lpstr>
      <vt:lpstr>PowerPoint Presentation</vt:lpstr>
      <vt:lpstr>PowerPoint Presentation</vt:lpstr>
      <vt:lpstr>Fallout from the Pressures </vt:lpstr>
      <vt:lpstr>PowerPoint Presentation</vt:lpstr>
      <vt:lpstr>PowerPoint Presentation</vt:lpstr>
      <vt:lpstr> </vt:lpstr>
      <vt:lpstr>Install Red Lights</vt:lpstr>
      <vt:lpstr>Install Red Lights</vt:lpstr>
      <vt:lpstr>Install Red Lights</vt:lpstr>
      <vt:lpstr>Proposed Limits to  Medicare Spending</vt:lpstr>
      <vt:lpstr>  In Closing…</vt:lpstr>
      <vt:lpstr> </vt:lpstr>
    </vt:vector>
  </TitlesOfParts>
  <Company>Princeton, NJ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WALL OF SILENCE</dc:title>
  <dc:creator>Joy Ann P. Neath</dc:creator>
  <cp:lastModifiedBy>Kevin Kavanagh</cp:lastModifiedBy>
  <cp:revision>445</cp:revision>
  <cp:lastPrinted>2013-04-08T00:43:22Z</cp:lastPrinted>
  <dcterms:created xsi:type="dcterms:W3CDTF">2010-10-05T12:23:02Z</dcterms:created>
  <dcterms:modified xsi:type="dcterms:W3CDTF">2013-05-15T22:20:34Z</dcterms:modified>
</cp:coreProperties>
</file>